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20022" autoAdjust="0"/>
    <p:restoredTop sz="94660"/>
  </p:normalViewPr>
  <p:slideViewPr>
    <p:cSldViewPr snapToGrid="0">
      <p:cViewPr varScale="1">
        <p:scale>
          <a:sx n="73" d="100"/>
          <a:sy n="73" d="100"/>
        </p:scale>
        <p:origin x="-420"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244713-1D51-46A2-83C6-559A4A8D3713}" type="datetimeFigureOut">
              <a:rPr lang="en-US" smtClean="0"/>
              <a:t>5/19/2022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5FB5AD-3E2D-47A2-BCE9-0C652347CF1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5FB5AD-3E2D-47A2-BCE9-0C652347CF15}"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5FB5AD-3E2D-47A2-BCE9-0C652347CF15}"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5FB5AD-3E2D-47A2-BCE9-0C652347CF15}"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5FB5AD-3E2D-47A2-BCE9-0C652347CF15}"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5FB5AD-3E2D-47A2-BCE9-0C652347CF15}"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5FB5AD-3E2D-47A2-BCE9-0C652347CF15}" type="slidenum">
              <a:rPr lang="en-US" smtClean="0"/>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93702E2-A38E-4531-8ABA-5994942172CE}" type="datetimeFigureOut">
              <a:rPr lang="en-IN" smtClean="0"/>
              <a:pPr/>
              <a:t>19-05-2022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863B1D3-9214-4B03-A56C-0819B6283106}" type="slidenum">
              <a:rPr lang="en-IN" smtClean="0"/>
              <a:pPr/>
              <a:t>‹#›</a:t>
            </a:fld>
            <a:endParaRPr lang="en-IN"/>
          </a:p>
        </p:txBody>
      </p:sp>
    </p:spTree>
    <p:extLst>
      <p:ext uri="{BB962C8B-B14F-4D97-AF65-F5344CB8AC3E}">
        <p14:creationId xmlns:p14="http://schemas.microsoft.com/office/powerpoint/2010/main" xmlns="" val="1579414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3702E2-A38E-4531-8ABA-5994942172CE}" type="datetimeFigureOut">
              <a:rPr lang="en-IN" smtClean="0"/>
              <a:pPr/>
              <a:t>19-05-2022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863B1D3-9214-4B03-A56C-0819B6283106}" type="slidenum">
              <a:rPr lang="en-IN" smtClean="0"/>
              <a:pPr/>
              <a:t>‹#›</a:t>
            </a:fld>
            <a:endParaRPr lang="en-IN"/>
          </a:p>
        </p:txBody>
      </p:sp>
    </p:spTree>
    <p:extLst>
      <p:ext uri="{BB962C8B-B14F-4D97-AF65-F5344CB8AC3E}">
        <p14:creationId xmlns:p14="http://schemas.microsoft.com/office/powerpoint/2010/main" xmlns="" val="3779347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3702E2-A38E-4531-8ABA-5994942172CE}" type="datetimeFigureOut">
              <a:rPr lang="en-IN" smtClean="0"/>
              <a:pPr/>
              <a:t>19-05-2022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863B1D3-9214-4B03-A56C-0819B6283106}" type="slidenum">
              <a:rPr lang="en-IN" smtClean="0"/>
              <a:pPr/>
              <a:t>‹#›</a:t>
            </a:fld>
            <a:endParaRPr lang="en-IN"/>
          </a:p>
        </p:txBody>
      </p:sp>
    </p:spTree>
    <p:extLst>
      <p:ext uri="{BB962C8B-B14F-4D97-AF65-F5344CB8AC3E}">
        <p14:creationId xmlns:p14="http://schemas.microsoft.com/office/powerpoint/2010/main" xmlns="" val="25992521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3702E2-A38E-4531-8ABA-5994942172CE}" type="datetimeFigureOut">
              <a:rPr lang="en-IN" smtClean="0"/>
              <a:pPr/>
              <a:t>19-05-2022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863B1D3-9214-4B03-A56C-0819B6283106}" type="slidenum">
              <a:rPr lang="en-IN" smtClean="0"/>
              <a:pPr/>
              <a:t>‹#›</a:t>
            </a:fld>
            <a:endParaRPr lang="en-IN"/>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xmlns="" val="41969009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3702E2-A38E-4531-8ABA-5994942172CE}" type="datetimeFigureOut">
              <a:rPr lang="en-IN" smtClean="0"/>
              <a:pPr/>
              <a:t>19-05-2022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863B1D3-9214-4B03-A56C-0819B6283106}" type="slidenum">
              <a:rPr lang="en-IN" smtClean="0"/>
              <a:pPr/>
              <a:t>‹#›</a:t>
            </a:fld>
            <a:endParaRPr lang="en-IN"/>
          </a:p>
        </p:txBody>
      </p:sp>
    </p:spTree>
    <p:extLst>
      <p:ext uri="{BB962C8B-B14F-4D97-AF65-F5344CB8AC3E}">
        <p14:creationId xmlns:p14="http://schemas.microsoft.com/office/powerpoint/2010/main" xmlns="" val="24142308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93702E2-A38E-4531-8ABA-5994942172CE}" type="datetimeFigureOut">
              <a:rPr lang="en-IN" smtClean="0"/>
              <a:pPr/>
              <a:t>19-05-2022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863B1D3-9214-4B03-A56C-0819B6283106}" type="slidenum">
              <a:rPr lang="en-IN" smtClean="0"/>
              <a:pPr/>
              <a:t>‹#›</a:t>
            </a:fld>
            <a:endParaRPr lang="en-IN"/>
          </a:p>
        </p:txBody>
      </p:sp>
    </p:spTree>
    <p:extLst>
      <p:ext uri="{BB962C8B-B14F-4D97-AF65-F5344CB8AC3E}">
        <p14:creationId xmlns:p14="http://schemas.microsoft.com/office/powerpoint/2010/main" xmlns="" val="24831502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93702E2-A38E-4531-8ABA-5994942172CE}" type="datetimeFigureOut">
              <a:rPr lang="en-IN" smtClean="0"/>
              <a:pPr/>
              <a:t>19-05-2022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863B1D3-9214-4B03-A56C-0819B6283106}" type="slidenum">
              <a:rPr lang="en-IN" smtClean="0"/>
              <a:pPr/>
              <a:t>‹#›</a:t>
            </a:fld>
            <a:endParaRPr lang="en-IN"/>
          </a:p>
        </p:txBody>
      </p:sp>
    </p:spTree>
    <p:extLst>
      <p:ext uri="{BB962C8B-B14F-4D97-AF65-F5344CB8AC3E}">
        <p14:creationId xmlns:p14="http://schemas.microsoft.com/office/powerpoint/2010/main" xmlns="" val="13368522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3702E2-A38E-4531-8ABA-5994942172CE}" type="datetimeFigureOut">
              <a:rPr lang="en-IN" smtClean="0"/>
              <a:pPr/>
              <a:t>19-05-2022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863B1D3-9214-4B03-A56C-0819B6283106}" type="slidenum">
              <a:rPr lang="en-IN" smtClean="0"/>
              <a:pPr/>
              <a:t>‹#›</a:t>
            </a:fld>
            <a:endParaRPr lang="en-IN"/>
          </a:p>
        </p:txBody>
      </p:sp>
    </p:spTree>
    <p:extLst>
      <p:ext uri="{BB962C8B-B14F-4D97-AF65-F5344CB8AC3E}">
        <p14:creationId xmlns:p14="http://schemas.microsoft.com/office/powerpoint/2010/main" xmlns="" val="9875761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3702E2-A38E-4531-8ABA-5994942172CE}" type="datetimeFigureOut">
              <a:rPr lang="en-IN" smtClean="0"/>
              <a:pPr/>
              <a:t>19-05-2022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863B1D3-9214-4B03-A56C-0819B6283106}" type="slidenum">
              <a:rPr lang="en-IN" smtClean="0"/>
              <a:pPr/>
              <a:t>‹#›</a:t>
            </a:fld>
            <a:endParaRPr lang="en-IN"/>
          </a:p>
        </p:txBody>
      </p:sp>
    </p:spTree>
    <p:extLst>
      <p:ext uri="{BB962C8B-B14F-4D97-AF65-F5344CB8AC3E}">
        <p14:creationId xmlns:p14="http://schemas.microsoft.com/office/powerpoint/2010/main" xmlns="" val="337078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3702E2-A38E-4531-8ABA-5994942172CE}" type="datetimeFigureOut">
              <a:rPr lang="en-IN" smtClean="0"/>
              <a:pPr/>
              <a:t>19-05-2022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863B1D3-9214-4B03-A56C-0819B6283106}" type="slidenum">
              <a:rPr lang="en-IN" smtClean="0"/>
              <a:pPr/>
              <a:t>‹#›</a:t>
            </a:fld>
            <a:endParaRPr lang="en-IN"/>
          </a:p>
        </p:txBody>
      </p:sp>
    </p:spTree>
    <p:extLst>
      <p:ext uri="{BB962C8B-B14F-4D97-AF65-F5344CB8AC3E}">
        <p14:creationId xmlns:p14="http://schemas.microsoft.com/office/powerpoint/2010/main" xmlns="" val="2120476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3702E2-A38E-4531-8ABA-5994942172CE}" type="datetimeFigureOut">
              <a:rPr lang="en-IN" smtClean="0"/>
              <a:pPr/>
              <a:t>19-05-2022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863B1D3-9214-4B03-A56C-0819B6283106}" type="slidenum">
              <a:rPr lang="en-IN" smtClean="0"/>
              <a:pPr/>
              <a:t>‹#›</a:t>
            </a:fld>
            <a:endParaRPr lang="en-IN"/>
          </a:p>
        </p:txBody>
      </p:sp>
    </p:spTree>
    <p:extLst>
      <p:ext uri="{BB962C8B-B14F-4D97-AF65-F5344CB8AC3E}">
        <p14:creationId xmlns:p14="http://schemas.microsoft.com/office/powerpoint/2010/main" xmlns="" val="744720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93702E2-A38E-4531-8ABA-5994942172CE}" type="datetimeFigureOut">
              <a:rPr lang="en-IN" smtClean="0"/>
              <a:pPr/>
              <a:t>19-05-2022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863B1D3-9214-4B03-A56C-0819B6283106}" type="slidenum">
              <a:rPr lang="en-IN" smtClean="0"/>
              <a:pPr/>
              <a:t>‹#›</a:t>
            </a:fld>
            <a:endParaRPr lang="en-IN"/>
          </a:p>
        </p:txBody>
      </p:sp>
    </p:spTree>
    <p:extLst>
      <p:ext uri="{BB962C8B-B14F-4D97-AF65-F5344CB8AC3E}">
        <p14:creationId xmlns:p14="http://schemas.microsoft.com/office/powerpoint/2010/main" xmlns="" val="2214627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93702E2-A38E-4531-8ABA-5994942172CE}" type="datetimeFigureOut">
              <a:rPr lang="en-IN" smtClean="0"/>
              <a:pPr/>
              <a:t>19-05-2022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863B1D3-9214-4B03-A56C-0819B6283106}" type="slidenum">
              <a:rPr lang="en-IN" smtClean="0"/>
              <a:pPr/>
              <a:t>‹#›</a:t>
            </a:fld>
            <a:endParaRPr lang="en-IN"/>
          </a:p>
        </p:txBody>
      </p:sp>
    </p:spTree>
    <p:extLst>
      <p:ext uri="{BB962C8B-B14F-4D97-AF65-F5344CB8AC3E}">
        <p14:creationId xmlns:p14="http://schemas.microsoft.com/office/powerpoint/2010/main" xmlns="" val="3517553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93702E2-A38E-4531-8ABA-5994942172CE}" type="datetimeFigureOut">
              <a:rPr lang="en-IN" smtClean="0"/>
              <a:pPr/>
              <a:t>19-05-2022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863B1D3-9214-4B03-A56C-0819B6283106}" type="slidenum">
              <a:rPr lang="en-IN" smtClean="0"/>
              <a:pPr/>
              <a:t>‹#›</a:t>
            </a:fld>
            <a:endParaRPr lang="en-IN"/>
          </a:p>
        </p:txBody>
      </p:sp>
    </p:spTree>
    <p:extLst>
      <p:ext uri="{BB962C8B-B14F-4D97-AF65-F5344CB8AC3E}">
        <p14:creationId xmlns:p14="http://schemas.microsoft.com/office/powerpoint/2010/main" xmlns="" val="1566713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3702E2-A38E-4531-8ABA-5994942172CE}" type="datetimeFigureOut">
              <a:rPr lang="en-IN" smtClean="0"/>
              <a:pPr/>
              <a:t>19-05-2022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863B1D3-9214-4B03-A56C-0819B6283106}" type="slidenum">
              <a:rPr lang="en-IN" smtClean="0"/>
              <a:pPr/>
              <a:t>‹#›</a:t>
            </a:fld>
            <a:endParaRPr lang="en-IN"/>
          </a:p>
        </p:txBody>
      </p:sp>
    </p:spTree>
    <p:extLst>
      <p:ext uri="{BB962C8B-B14F-4D97-AF65-F5344CB8AC3E}">
        <p14:creationId xmlns:p14="http://schemas.microsoft.com/office/powerpoint/2010/main" xmlns="" val="240930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3702E2-A38E-4531-8ABA-5994942172CE}" type="datetimeFigureOut">
              <a:rPr lang="en-IN" smtClean="0"/>
              <a:pPr/>
              <a:t>19-05-2022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863B1D3-9214-4B03-A56C-0819B6283106}" type="slidenum">
              <a:rPr lang="en-IN" smtClean="0"/>
              <a:pPr/>
              <a:t>‹#›</a:t>
            </a:fld>
            <a:endParaRPr lang="en-IN"/>
          </a:p>
        </p:txBody>
      </p:sp>
    </p:spTree>
    <p:extLst>
      <p:ext uri="{BB962C8B-B14F-4D97-AF65-F5344CB8AC3E}">
        <p14:creationId xmlns:p14="http://schemas.microsoft.com/office/powerpoint/2010/main" xmlns="" val="3560561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3702E2-A38E-4531-8ABA-5994942172CE}" type="datetimeFigureOut">
              <a:rPr lang="en-IN" smtClean="0"/>
              <a:pPr/>
              <a:t>19-05-2022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863B1D3-9214-4B03-A56C-0819B6283106}" type="slidenum">
              <a:rPr lang="en-IN" smtClean="0"/>
              <a:pPr/>
              <a:t>‹#›</a:t>
            </a:fld>
            <a:endParaRPr lang="en-IN"/>
          </a:p>
        </p:txBody>
      </p:sp>
    </p:spTree>
    <p:extLst>
      <p:ext uri="{BB962C8B-B14F-4D97-AF65-F5344CB8AC3E}">
        <p14:creationId xmlns:p14="http://schemas.microsoft.com/office/powerpoint/2010/main" xmlns="" val="280635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A93702E2-A38E-4531-8ABA-5994942172CE}" type="datetimeFigureOut">
              <a:rPr lang="en-IN" smtClean="0"/>
              <a:pPr/>
              <a:t>19-05-2022</a:t>
            </a:fld>
            <a:endParaRPr lang="en-IN"/>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9863B1D3-9214-4B03-A56C-0819B6283106}" type="slidenum">
              <a:rPr lang="en-IN" smtClean="0"/>
              <a:pPr/>
              <a:t>‹#›</a:t>
            </a:fld>
            <a:endParaRPr lang="en-IN"/>
          </a:p>
        </p:txBody>
      </p:sp>
    </p:spTree>
    <p:extLst>
      <p:ext uri="{BB962C8B-B14F-4D97-AF65-F5344CB8AC3E}">
        <p14:creationId xmlns:p14="http://schemas.microsoft.com/office/powerpoint/2010/main" xmlns="" val="394034322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B0C760B2-FD31-35A8-319E-01A455AC2746}"/>
              </a:ext>
            </a:extLst>
          </p:cNvPr>
          <p:cNvSpPr>
            <a:spLocks noGrp="1"/>
          </p:cNvSpPr>
          <p:nvPr>
            <p:ph type="ctrTitle"/>
          </p:nvPr>
        </p:nvSpPr>
        <p:spPr/>
        <p:txBody>
          <a:bodyPr/>
          <a:lstStyle/>
          <a:p>
            <a:r>
              <a:rPr lang="en-US" b="0" dirty="0">
                <a:effectLst/>
              </a:rPr>
              <a:t>ASSESSMENT 3</a:t>
            </a:r>
            <a:br>
              <a:rPr lang="en-US" b="0" dirty="0">
                <a:effectLst/>
              </a:rPr>
            </a:br>
            <a:endParaRPr lang="en-IN" b="0" dirty="0">
              <a:effectLst/>
            </a:endParaRPr>
          </a:p>
        </p:txBody>
      </p:sp>
      <p:sp>
        <p:nvSpPr>
          <p:cNvPr id="5" name="Subtitle 4">
            <a:extLst>
              <a:ext uri="{FF2B5EF4-FFF2-40B4-BE49-F238E27FC236}">
                <a16:creationId xmlns:a16="http://schemas.microsoft.com/office/drawing/2014/main" xmlns="" id="{7FE405B2-59D3-66AD-5BEA-0DC468526AC5}"/>
              </a:ext>
            </a:extLst>
          </p:cNvPr>
          <p:cNvSpPr>
            <a:spLocks noGrp="1"/>
          </p:cNvSpPr>
          <p:nvPr>
            <p:ph type="subTitle" idx="1"/>
          </p:nvPr>
        </p:nvSpPr>
        <p:spPr>
          <a:xfrm>
            <a:off x="1433904" y="3207591"/>
            <a:ext cx="9001462" cy="1655762"/>
          </a:xfrm>
        </p:spPr>
        <p:txBody>
          <a:bodyPr>
            <a:normAutofit/>
          </a:bodyPr>
          <a:lstStyle/>
          <a:p>
            <a:r>
              <a:rPr lang="en-US" sz="2800" b="1" dirty="0">
                <a:latin typeface="Times New Roman" panose="02020603050405020304" pitchFamily="18" charset="0"/>
                <a:cs typeface="Times New Roman" panose="02020603050405020304" pitchFamily="18" charset="0"/>
              </a:rPr>
              <a:t>Draft and Record a Speech for Social </a:t>
            </a:r>
          </a:p>
          <a:p>
            <a:r>
              <a:rPr lang="en-US" sz="2800" b="1" dirty="0">
                <a:latin typeface="Times New Roman" panose="02020603050405020304" pitchFamily="18" charset="0"/>
                <a:cs typeface="Times New Roman" panose="02020603050405020304" pitchFamily="18" charset="0"/>
              </a:rPr>
              <a:t>Media: Video</a:t>
            </a:r>
            <a:endParaRPr lang="en-IN"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190365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79A68A0-44CE-394B-8994-D87ACBE3B75F}"/>
              </a:ext>
            </a:extLst>
          </p:cNvPr>
          <p:cNvSpPr>
            <a:spLocks noGrp="1"/>
          </p:cNvSpPr>
          <p:nvPr>
            <p:ph idx="1"/>
          </p:nvPr>
        </p:nvSpPr>
        <p:spPr>
          <a:xfrm>
            <a:off x="919119" y="858934"/>
            <a:ext cx="10353762" cy="3695136"/>
          </a:xfrm>
        </p:spPr>
        <p:txBody>
          <a:bodyPr>
            <a:normAutofit fontScale="92500" lnSpcReduction="20000"/>
          </a:bodyPr>
          <a:lstStyle/>
          <a:p>
            <a:pPr marL="0" indent="0">
              <a:buNone/>
            </a:pPr>
            <a:r>
              <a:rPr lang="en-US" sz="4300" b="1" dirty="0">
                <a:latin typeface="Times New Roman" panose="02020603050405020304" pitchFamily="18" charset="0"/>
                <a:cs typeface="Times New Roman" panose="02020603050405020304" pitchFamily="18" charset="0"/>
              </a:rPr>
              <a:t>             DETAILS OF THE SPEECH</a:t>
            </a:r>
          </a:p>
          <a:p>
            <a:pPr marL="514350" indent="-514350">
              <a:buAutoNum type="arabicParenR"/>
            </a:pPr>
            <a:r>
              <a:rPr lang="en-US" sz="2800" dirty="0">
                <a:latin typeface="Times New Roman" panose="02020603050405020304" pitchFamily="18" charset="0"/>
                <a:cs typeface="Times New Roman" panose="02020603050405020304" pitchFamily="18" charset="0"/>
              </a:rPr>
              <a:t>Audience of speech- External and internal stakeholders, diverse client groups, multi-cultural and diverse client groups.</a:t>
            </a:r>
          </a:p>
          <a:p>
            <a:pPr marL="514350" indent="-514350">
              <a:buAutoNum type="arabicParenR"/>
            </a:pPr>
            <a:r>
              <a:rPr lang="en-US" sz="2800" dirty="0">
                <a:latin typeface="Times New Roman" panose="02020603050405020304" pitchFamily="18" charset="0"/>
                <a:cs typeface="Times New Roman" panose="02020603050405020304" pitchFamily="18" charset="0"/>
              </a:rPr>
              <a:t> Duration- 8 to 10 minutes.</a:t>
            </a:r>
          </a:p>
          <a:p>
            <a:pPr marL="514350" indent="-514350">
              <a:buAutoNum type="arabicParenR"/>
            </a:pPr>
            <a:r>
              <a:rPr lang="en-US" sz="2800" dirty="0">
                <a:latin typeface="Times New Roman" panose="02020603050405020304" pitchFamily="18" charset="0"/>
                <a:cs typeface="Times New Roman" panose="02020603050405020304" pitchFamily="18" charset="0"/>
              </a:rPr>
              <a:t>Location of the speech – Conference Hall</a:t>
            </a:r>
          </a:p>
          <a:p>
            <a:pPr marL="514350" indent="-514350">
              <a:buAutoNum type="arabicParenR"/>
            </a:pPr>
            <a:r>
              <a:rPr lang="en-US" sz="2800" dirty="0">
                <a:latin typeface="Times New Roman" panose="02020603050405020304" pitchFamily="18" charset="0"/>
                <a:cs typeface="Times New Roman" panose="02020603050405020304" pitchFamily="18" charset="0"/>
              </a:rPr>
              <a:t>Topic of the speech- Provide clarification and persuade the audience about the standing position of the company and the market situation.</a:t>
            </a:r>
          </a:p>
        </p:txBody>
      </p:sp>
    </p:spTree>
    <p:extLst>
      <p:ext uri="{BB962C8B-B14F-4D97-AF65-F5344CB8AC3E}">
        <p14:creationId xmlns:p14="http://schemas.microsoft.com/office/powerpoint/2010/main" xmlns="" val="466678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5403AA-0CBC-1D13-CC0F-6327D6AE2963}"/>
              </a:ext>
            </a:extLst>
          </p:cNvPr>
          <p:cNvSpPr>
            <a:spLocks noGrp="1"/>
          </p:cNvSpPr>
          <p:nvPr>
            <p:ph idx="1"/>
          </p:nvPr>
        </p:nvSpPr>
        <p:spPr>
          <a:xfrm>
            <a:off x="502024" y="589994"/>
            <a:ext cx="10770857" cy="4591606"/>
          </a:xfrm>
        </p:spPr>
        <p:txBody>
          <a:bodyPr>
            <a:normAutofit lnSpcReduction="10000"/>
          </a:bodyPr>
          <a:lstStyle/>
          <a:p>
            <a:pPr marL="0" indent="0">
              <a:buNone/>
            </a:pPr>
            <a:r>
              <a:rPr lang="en-US" sz="4000" b="1" dirty="0">
                <a:effectLst/>
                <a:latin typeface="Times New Roman" panose="02020603050405020304" pitchFamily="18" charset="0"/>
                <a:cs typeface="Times New Roman" panose="02020603050405020304" pitchFamily="18" charset="0"/>
              </a:rPr>
              <a:t>MOTIVE OF SPEECH</a:t>
            </a:r>
            <a:endParaRPr lang="en-IN" sz="2800" b="1" dirty="0">
              <a:effectLst/>
              <a:latin typeface="Times New Roman" panose="02020603050405020304" pitchFamily="18" charset="0"/>
              <a:cs typeface="Times New Roman" panose="02020603050405020304" pitchFamily="18" charset="0"/>
            </a:endParaRPr>
          </a:p>
          <a:p>
            <a:pPr marL="0" indent="0">
              <a:buNone/>
            </a:pPr>
            <a:r>
              <a:rPr lang="en-IN" sz="2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Speech is delivered on </a:t>
            </a:r>
            <a:r>
              <a:rPr lang="en-IN" sz="26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rumour. </a:t>
            </a:r>
            <a:r>
              <a:rPr lang="en-IN" sz="2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a:t>
            </a:r>
            <a:r>
              <a:rPr lang="en-IN" sz="26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rumour </a:t>
            </a:r>
            <a:r>
              <a:rPr lang="en-IN" sz="2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is that company falling in performance and threat by an industry giant. </a:t>
            </a:r>
          </a:p>
          <a:p>
            <a:pPr marL="0" indent="0">
              <a:buNone/>
            </a:pPr>
            <a:r>
              <a:rPr lang="en-IN" sz="2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The organization is going through tough market conditions.</a:t>
            </a:r>
          </a:p>
          <a:p>
            <a:pPr marL="0" indent="0">
              <a:buNone/>
            </a:pPr>
            <a:r>
              <a:rPr lang="en-IN" sz="2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 The company is losing contracts with the government and development projects also.</a:t>
            </a:r>
          </a:p>
          <a:p>
            <a:pPr marL="0" indent="0">
              <a:buNone/>
            </a:pPr>
            <a:r>
              <a:rPr lang="en-IN" sz="2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 The main issue is that the company’s profitability is down due to investment in long-term assets and in research and development activity.</a:t>
            </a:r>
          </a:p>
          <a:p>
            <a:pPr marL="0" indent="0">
              <a:buNone/>
            </a:pPr>
            <a:endParaRPr lang="en-US" sz="2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777280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14830D9-3945-D1B9-92C9-A07E41ACA620}"/>
              </a:ext>
            </a:extLst>
          </p:cNvPr>
          <p:cNvSpPr>
            <a:spLocks noGrp="1"/>
          </p:cNvSpPr>
          <p:nvPr>
            <p:ph idx="1"/>
          </p:nvPr>
        </p:nvSpPr>
        <p:spPr>
          <a:xfrm>
            <a:off x="233082" y="607922"/>
            <a:ext cx="10783463" cy="6008031"/>
          </a:xfrm>
        </p:spPr>
        <p:txBody>
          <a:bodyPr>
            <a:normAutofit/>
          </a:bodyPr>
          <a:lstStyle/>
          <a:p>
            <a:pPr marL="0" indent="0">
              <a:buNone/>
            </a:pPr>
            <a:r>
              <a:rPr lang="en-US" sz="4000" b="1" dirty="0">
                <a:latin typeface="Times New Roman" panose="02020603050405020304" pitchFamily="18" charset="0"/>
                <a:cs typeface="Times New Roman" panose="02020603050405020304" pitchFamily="18" charset="0"/>
              </a:rPr>
              <a:t>                    SOLUTION OF ISSUES </a:t>
            </a:r>
          </a:p>
          <a:p>
            <a:pPr marL="514350" indent="-514350">
              <a:buAutoNum type="arabicParenR"/>
            </a:pPr>
            <a:r>
              <a:rPr lang="en-US" sz="2600" dirty="0">
                <a:latin typeface="Times New Roman" panose="02020603050405020304" pitchFamily="18" charset="0"/>
                <a:cs typeface="Times New Roman" panose="02020603050405020304" pitchFamily="18" charset="0"/>
              </a:rPr>
              <a:t>As we know all the rumor that is spread by our competitors. So for that, we have to clear this point and deliver our message to our audience that this rumor is not true. So that employees don’t feel fear to connect with us.</a:t>
            </a:r>
          </a:p>
          <a:p>
            <a:pPr marL="514350" indent="-514350">
              <a:buAutoNum type="arabicParenR" startAt="2"/>
            </a:pPr>
            <a:r>
              <a:rPr lang="en-US" sz="2600" dirty="0">
                <a:latin typeface="Times New Roman" panose="02020603050405020304" pitchFamily="18" charset="0"/>
                <a:cs typeface="Times New Roman" panose="02020603050405020304" pitchFamily="18" charset="0"/>
              </a:rPr>
              <a:t>Give proper answers regarding the company’s own performance. The performance is a loss because the company do long-term investments in assets and in the research development system. That’s why this condition occurs, and the company will recover from this issue very soon.</a:t>
            </a:r>
          </a:p>
          <a:p>
            <a:pPr marL="514350" indent="-514350">
              <a:buAutoNum type="arabicParenR" startAt="2"/>
            </a:pPr>
            <a:r>
              <a:rPr lang="en-US" sz="2600" dirty="0">
                <a:latin typeface="Times New Roman" panose="02020603050405020304" pitchFamily="18" charset="0"/>
                <a:cs typeface="Times New Roman" panose="02020603050405020304" pitchFamily="18" charset="0"/>
              </a:rPr>
              <a:t> Solve the problem of stakeholders, their investors who are in stress listening to this type of rumor. Give them assurance that they are safe and company too.</a:t>
            </a:r>
          </a:p>
          <a:p>
            <a:pPr marL="514350" indent="-514350">
              <a:buAutoNum type="arabicParenR" startAt="2"/>
            </a:pPr>
            <a:endParaRPr lang="en-US" sz="2600" dirty="0">
              <a:latin typeface="Times New Roman" panose="02020603050405020304" pitchFamily="18" charset="0"/>
              <a:cs typeface="Times New Roman" panose="02020603050405020304" pitchFamily="18" charset="0"/>
            </a:endParaRPr>
          </a:p>
          <a:p>
            <a:pPr marL="0" indent="0">
              <a:buNone/>
            </a:pPr>
            <a:endParaRPr lang="en-US" sz="2400" b="1" dirty="0">
              <a:latin typeface="Times New Roman" panose="02020603050405020304" pitchFamily="18" charset="0"/>
              <a:cs typeface="Times New Roman" panose="02020603050405020304" pitchFamily="18" charset="0"/>
            </a:endParaRPr>
          </a:p>
          <a:p>
            <a:pPr marL="0" indent="0">
              <a:buNone/>
            </a:pPr>
            <a:endParaRPr lang="en-IN"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420904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4F959DE-DA6F-A3F3-3F0A-9B7C6F042B2E}"/>
              </a:ext>
            </a:extLst>
          </p:cNvPr>
          <p:cNvSpPr>
            <a:spLocks noGrp="1"/>
          </p:cNvSpPr>
          <p:nvPr>
            <p:ph idx="1"/>
          </p:nvPr>
        </p:nvSpPr>
        <p:spPr>
          <a:xfrm>
            <a:off x="573741" y="607922"/>
            <a:ext cx="10424875" cy="4681253"/>
          </a:xfrm>
        </p:spPr>
        <p:txBody>
          <a:bodyPr>
            <a:normAutofit/>
          </a:bodyPr>
          <a:lstStyle/>
          <a:p>
            <a:pPr marL="0" indent="0">
              <a:buNone/>
            </a:pPr>
            <a:r>
              <a:rPr lang="en-US" sz="4000" dirty="0">
                <a:latin typeface="Times New Roman" panose="02020603050405020304" pitchFamily="18" charset="0"/>
                <a:cs typeface="Times New Roman" panose="02020603050405020304" pitchFamily="18" charset="0"/>
              </a:rPr>
              <a:t>          APOLOGIZE TO AUDIENCE </a:t>
            </a:r>
          </a:p>
          <a:p>
            <a:pPr marL="514350" indent="-514350">
              <a:buAutoNum type="arabicParenR"/>
            </a:pPr>
            <a:r>
              <a:rPr lang="en-US" sz="2600" dirty="0">
                <a:latin typeface="Times New Roman" panose="02020603050405020304" pitchFamily="18" charset="0"/>
                <a:cs typeface="Times New Roman" panose="02020603050405020304" pitchFamily="18" charset="0"/>
              </a:rPr>
              <a:t>Apologize to the audience, and tell them and give them assurance that there is no rumor.</a:t>
            </a:r>
          </a:p>
          <a:p>
            <a:pPr marL="514350" indent="-514350">
              <a:buAutoNum type="arabicParenR"/>
            </a:pPr>
            <a:r>
              <a:rPr lang="en-US" sz="2600" dirty="0">
                <a:latin typeface="Times New Roman" panose="02020603050405020304" pitchFamily="18" charset="0"/>
                <a:cs typeface="Times New Roman" panose="02020603050405020304" pitchFamily="18" charset="0"/>
              </a:rPr>
              <a:t> Companies said that don’t believe in the rumor if there is a situation like that then confirm from them.</a:t>
            </a:r>
          </a:p>
          <a:p>
            <a:pPr marL="514350" indent="-514350">
              <a:buAutoNum type="arabicParenR"/>
            </a:pPr>
            <a:r>
              <a:rPr lang="en-IN" sz="2600" dirty="0">
                <a:latin typeface="Times New Roman" panose="02020603050405020304" pitchFamily="18" charset="0"/>
                <a:cs typeface="Times New Roman" panose="02020603050405020304" pitchFamily="18" charset="0"/>
              </a:rPr>
              <a:t> Tell company goals and their next perspective to the audience.</a:t>
            </a:r>
          </a:p>
          <a:p>
            <a:pPr marL="514350" indent="-514350">
              <a:buAutoNum type="arabicParenR"/>
            </a:pPr>
            <a:r>
              <a:rPr lang="en-IN" sz="2600" dirty="0">
                <a:latin typeface="Times New Roman" panose="02020603050405020304" pitchFamily="18" charset="0"/>
                <a:cs typeface="Times New Roman" panose="02020603050405020304" pitchFamily="18" charset="0"/>
              </a:rPr>
              <a:t>Develop transparency for an audience so they confirm or ensure that audience has all needed information regarding the company.  </a:t>
            </a:r>
          </a:p>
        </p:txBody>
      </p:sp>
    </p:spTree>
    <p:extLst>
      <p:ext uri="{BB962C8B-B14F-4D97-AF65-F5344CB8AC3E}">
        <p14:creationId xmlns:p14="http://schemas.microsoft.com/office/powerpoint/2010/main" xmlns="" val="3123996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422A86A-3933-5CF3-622D-DC0802D1FCC8}"/>
              </a:ext>
            </a:extLst>
          </p:cNvPr>
          <p:cNvSpPr>
            <a:spLocks noGrp="1"/>
          </p:cNvSpPr>
          <p:nvPr>
            <p:ph idx="1"/>
          </p:nvPr>
        </p:nvSpPr>
        <p:spPr>
          <a:xfrm>
            <a:off x="919119" y="679641"/>
            <a:ext cx="10353762" cy="3695136"/>
          </a:xfrm>
        </p:spPr>
        <p:txBody>
          <a:bodyPr>
            <a:normAutofit/>
          </a:bodyPr>
          <a:lstStyle/>
          <a:p>
            <a:pPr marL="0" indent="0">
              <a:buNone/>
            </a:pPr>
            <a:r>
              <a:rPr lang="en-US" sz="2600" dirty="0">
                <a:latin typeface="Times New Roman" panose="02020603050405020304" pitchFamily="18" charset="0"/>
                <a:cs typeface="Times New Roman" panose="02020603050405020304" pitchFamily="18" charset="0"/>
              </a:rPr>
              <a:t>                                     REFERENCES</a:t>
            </a:r>
          </a:p>
          <a:p>
            <a:pPr marL="0" indent="0">
              <a:buNone/>
            </a:pPr>
            <a:r>
              <a:rPr lang="en-US" sz="2600" b="0" i="0" dirty="0">
                <a:effectLst/>
                <a:latin typeface="Times New Roman" panose="02020603050405020304" pitchFamily="18" charset="0"/>
                <a:cs typeface="Times New Roman" panose="02020603050405020304" pitchFamily="18" charset="0"/>
              </a:rPr>
              <a:t>Bradshaw, S., </a:t>
            </a:r>
            <a:r>
              <a:rPr lang="en-US" sz="2600" b="0" i="0" dirty="0" err="1">
                <a:effectLst/>
                <a:latin typeface="Times New Roman" panose="02020603050405020304" pitchFamily="18" charset="0"/>
                <a:cs typeface="Times New Roman" panose="02020603050405020304" pitchFamily="18" charset="0"/>
              </a:rPr>
              <a:t>Neudert</a:t>
            </a:r>
            <a:r>
              <a:rPr lang="en-US" sz="2600" b="0" i="0" dirty="0">
                <a:effectLst/>
                <a:latin typeface="Times New Roman" panose="02020603050405020304" pitchFamily="18" charset="0"/>
                <a:cs typeface="Times New Roman" panose="02020603050405020304" pitchFamily="18" charset="0"/>
              </a:rPr>
              <a:t>, L. M., &amp; Howard, P. N. (2018). Government responses to malicious use of social media. </a:t>
            </a:r>
            <a:r>
              <a:rPr lang="en-US" sz="2600" b="0" i="1" dirty="0">
                <a:effectLst/>
                <a:latin typeface="Times New Roman" panose="02020603050405020304" pitchFamily="18" charset="0"/>
                <a:cs typeface="Times New Roman" panose="02020603050405020304" pitchFamily="18" charset="0"/>
              </a:rPr>
              <a:t>NATO </a:t>
            </a:r>
            <a:r>
              <a:rPr lang="en-US" sz="2600" b="0" i="1" dirty="0" err="1">
                <a:effectLst/>
                <a:latin typeface="Times New Roman" panose="02020603050405020304" pitchFamily="18" charset="0"/>
                <a:cs typeface="Times New Roman" panose="02020603050405020304" pitchFamily="18" charset="0"/>
              </a:rPr>
              <a:t>StratCom</a:t>
            </a:r>
            <a:r>
              <a:rPr lang="en-US" sz="2600" b="0" i="1" dirty="0">
                <a:effectLst/>
                <a:latin typeface="Times New Roman" panose="02020603050405020304" pitchFamily="18" charset="0"/>
                <a:cs typeface="Times New Roman" panose="02020603050405020304" pitchFamily="18" charset="0"/>
              </a:rPr>
              <a:t> Centre of Excellence, Riga, Working Paper</a:t>
            </a:r>
            <a:r>
              <a:rPr lang="en-US" sz="2600" b="0" i="0" dirty="0">
                <a:solidFill>
                  <a:srgbClr val="222222"/>
                </a:solidFill>
                <a:effectLst/>
                <a:latin typeface="Times New Roman" panose="02020603050405020304" pitchFamily="18" charset="0"/>
                <a:cs typeface="Times New Roman" panose="02020603050405020304" pitchFamily="18" charset="0"/>
              </a:rPr>
              <a:t>.</a:t>
            </a:r>
          </a:p>
          <a:p>
            <a:pPr marL="0" indent="0">
              <a:buNone/>
            </a:pPr>
            <a:r>
              <a:rPr lang="en-US" sz="2600" b="0" i="0" dirty="0">
                <a:effectLst/>
                <a:latin typeface="Times New Roman" panose="02020603050405020304" pitchFamily="18" charset="0"/>
                <a:cs typeface="Times New Roman" panose="02020603050405020304" pitchFamily="18" charset="0"/>
              </a:rPr>
              <a:t>German, K. M. (2017). </a:t>
            </a:r>
            <a:r>
              <a:rPr lang="en-US" sz="2600" b="0" i="1" dirty="0">
                <a:effectLst/>
                <a:latin typeface="Times New Roman" panose="02020603050405020304" pitchFamily="18" charset="0"/>
                <a:cs typeface="Times New Roman" panose="02020603050405020304" pitchFamily="18" charset="0"/>
              </a:rPr>
              <a:t>Principles of public speaking</a:t>
            </a:r>
            <a:r>
              <a:rPr lang="en-US" sz="2600" b="0" i="0" dirty="0">
                <a:effectLst/>
                <a:latin typeface="Times New Roman" panose="02020603050405020304" pitchFamily="18" charset="0"/>
                <a:cs typeface="Times New Roman" panose="02020603050405020304" pitchFamily="18" charset="0"/>
              </a:rPr>
              <a:t>. Routledge</a:t>
            </a:r>
            <a:r>
              <a:rPr lang="en-US" sz="2400" b="0" i="0" dirty="0">
                <a:effectLst/>
                <a:latin typeface="Arial" panose="020B0604020202020204" pitchFamily="34" charset="0"/>
              </a:rPr>
              <a:t>.</a:t>
            </a:r>
            <a:endParaRPr lang="en-US" sz="2600" dirty="0">
              <a:latin typeface="Times New Roman" panose="02020603050405020304" pitchFamily="18" charset="0"/>
              <a:cs typeface="Times New Roman" panose="02020603050405020304" pitchFamily="18" charset="0"/>
            </a:endParaRPr>
          </a:p>
          <a:p>
            <a:pPr marL="0" indent="0">
              <a:buNone/>
            </a:pPr>
            <a:endParaRPr lang="en-IN"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5853789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xmlns="" name="Damask" id="{F9A299A0-33D0-4E0F-9F3F-7163E3744208}" vid="{746EEEEA-FB6A-406B-B510-531588D548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TM04033921[[fn=Damask]]</Template>
  <TotalTime>0</TotalTime>
  <Words>389</Words>
  <Application>Microsoft Office PowerPoint</Application>
  <PresentationFormat>Custom</PresentationFormat>
  <Paragraphs>32</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Damask</vt:lpstr>
      <vt:lpstr>ASSESSMENT 3 </vt:lpstr>
      <vt:lpstr>Slide 2</vt:lpstr>
      <vt:lpstr>Slide 3</vt:lpstr>
      <vt:lpstr>Slide 4</vt:lpstr>
      <vt:lpstr>Slide 5</vt:lpstr>
      <vt:lpstr>Slide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2022-05-19T05:29:29Z</dcterms:created>
  <dcterms:modified xsi:type="dcterms:W3CDTF">2022-05-19T05:29:46Z</dcterms:modified>
</cp:coreProperties>
</file>