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2"/>
  </p:notesMasterIdLst>
  <p:sldIdLst>
    <p:sldId id="278" r:id="rId2"/>
    <p:sldId id="279" r:id="rId3"/>
    <p:sldId id="280" r:id="rId4"/>
    <p:sldId id="281" r:id="rId5"/>
    <p:sldId id="283" r:id="rId6"/>
    <p:sldId id="284" r:id="rId7"/>
    <p:sldId id="285" r:id="rId8"/>
    <p:sldId id="282" r:id="rId9"/>
    <p:sldId id="286"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19" autoAdjust="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4/7/2022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4/7/2022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2449688"/>
            <a:ext cx="3485073" cy="2212623"/>
          </a:xfrm>
        </p:spPr>
        <p:txBody>
          <a:bodyPr>
            <a:noAutofit/>
          </a:bodyPr>
          <a:lstStyle/>
          <a:p>
            <a:r>
              <a:rPr lang="en-US" sz="4400" dirty="0"/>
              <a:t>Increased Fuel Prices Impact to Tourism Industry</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D142-5F6A-45D5-9B4D-3CF7265E065C}"/>
              </a:ext>
            </a:extLst>
          </p:cNvPr>
          <p:cNvSpPr>
            <a:spLocks noGrp="1"/>
          </p:cNvSpPr>
          <p:nvPr>
            <p:ph type="title"/>
          </p:nvPr>
        </p:nvSpPr>
        <p:spPr/>
        <p:txBody>
          <a:bodyPr>
            <a:normAutofit/>
          </a:bodyPr>
          <a:lstStyle/>
          <a:p>
            <a:r>
              <a:rPr lang="en-IN" sz="5400" dirty="0"/>
              <a:t>References</a:t>
            </a:r>
          </a:p>
        </p:txBody>
      </p:sp>
      <p:sp>
        <p:nvSpPr>
          <p:cNvPr id="3" name="Content Placeholder 2">
            <a:extLst>
              <a:ext uri="{FF2B5EF4-FFF2-40B4-BE49-F238E27FC236}">
                <a16:creationId xmlns:a16="http://schemas.microsoft.com/office/drawing/2014/main" id="{8E62A478-3EB8-4921-ADBD-9746D94795B5}"/>
              </a:ext>
            </a:extLst>
          </p:cNvPr>
          <p:cNvSpPr>
            <a:spLocks noGrp="1"/>
          </p:cNvSpPr>
          <p:nvPr>
            <p:ph idx="1"/>
          </p:nvPr>
        </p:nvSpPr>
        <p:spPr/>
        <p:txBody>
          <a:bodyPr>
            <a:normAutofit fontScale="92500" lnSpcReduction="20000"/>
          </a:bodyPr>
          <a:lstStyle/>
          <a:p>
            <a:r>
              <a:rPr lang="en-US" sz="1800" b="0" i="0" dirty="0">
                <a:solidFill>
                  <a:schemeClr val="tx1"/>
                </a:solidFill>
                <a:effectLst/>
                <a:latin typeface="Arial" panose="020B0604020202020204" pitchFamily="34" charset="0"/>
              </a:rPr>
              <a:t>De Lange, D., &amp; </a:t>
            </a:r>
            <a:r>
              <a:rPr lang="en-US" sz="1800" b="0" i="0" dirty="0" err="1">
                <a:solidFill>
                  <a:schemeClr val="tx1"/>
                </a:solidFill>
                <a:effectLst/>
                <a:latin typeface="Arial" panose="020B0604020202020204" pitchFamily="34" charset="0"/>
              </a:rPr>
              <a:t>Dodds</a:t>
            </a:r>
            <a:r>
              <a:rPr lang="en-US" sz="1800" b="0" i="0" dirty="0">
                <a:solidFill>
                  <a:schemeClr val="tx1"/>
                </a:solidFill>
                <a:effectLst/>
                <a:latin typeface="Arial" panose="020B0604020202020204" pitchFamily="34" charset="0"/>
              </a:rPr>
              <a:t>, R. (2017). Increasing sustainable tourism through social entrepreneurship. </a:t>
            </a:r>
            <a:r>
              <a:rPr lang="en-US" sz="1800" b="0" i="1" dirty="0">
                <a:solidFill>
                  <a:schemeClr val="tx1"/>
                </a:solidFill>
                <a:effectLst/>
                <a:latin typeface="Arial" panose="020B0604020202020204" pitchFamily="34" charset="0"/>
              </a:rPr>
              <a:t>International Journal of Contemporary Hospitality Management</a:t>
            </a:r>
            <a:r>
              <a:rPr lang="en-US" sz="1800" b="0" i="0" dirty="0">
                <a:solidFill>
                  <a:schemeClr val="tx1"/>
                </a:solidFill>
                <a:effectLst/>
                <a:latin typeface="Arial" panose="020B0604020202020204" pitchFamily="34" charset="0"/>
              </a:rPr>
              <a:t>.</a:t>
            </a:r>
          </a:p>
          <a:p>
            <a:pPr marL="36900" indent="0">
              <a:buNone/>
            </a:pPr>
            <a:endParaRPr lang="en-US" sz="1800" b="0" i="0" dirty="0">
              <a:solidFill>
                <a:schemeClr val="tx1"/>
              </a:solidFill>
              <a:effectLst/>
              <a:latin typeface="Arial" panose="020B0604020202020204" pitchFamily="34" charset="0"/>
            </a:endParaRPr>
          </a:p>
          <a:p>
            <a:r>
              <a:rPr lang="en-IN" sz="1800" b="0" i="0" dirty="0" err="1">
                <a:solidFill>
                  <a:schemeClr val="tx1"/>
                </a:solidFill>
                <a:effectLst/>
                <a:latin typeface="Arial" panose="020B0604020202020204" pitchFamily="34" charset="0"/>
              </a:rPr>
              <a:t>Zolfani</a:t>
            </a:r>
            <a:r>
              <a:rPr lang="en-IN" sz="1800" b="0" i="0" dirty="0">
                <a:solidFill>
                  <a:schemeClr val="tx1"/>
                </a:solidFill>
                <a:effectLst/>
                <a:latin typeface="Arial" panose="020B0604020202020204" pitchFamily="34" charset="0"/>
              </a:rPr>
              <a:t>, S. H., </a:t>
            </a:r>
            <a:r>
              <a:rPr lang="en-IN" sz="1800" b="0" i="0" dirty="0" err="1">
                <a:solidFill>
                  <a:schemeClr val="tx1"/>
                </a:solidFill>
                <a:effectLst/>
                <a:latin typeface="Arial" panose="020B0604020202020204" pitchFamily="34" charset="0"/>
              </a:rPr>
              <a:t>Sedaghat</a:t>
            </a:r>
            <a:r>
              <a:rPr lang="en-IN" sz="1800" b="0" i="0" dirty="0">
                <a:solidFill>
                  <a:schemeClr val="tx1"/>
                </a:solidFill>
                <a:effectLst/>
                <a:latin typeface="Arial" panose="020B0604020202020204" pitchFamily="34" charset="0"/>
              </a:rPr>
              <a:t>, M., </a:t>
            </a:r>
            <a:r>
              <a:rPr lang="en-IN" sz="1800" b="0" i="0" dirty="0" err="1">
                <a:solidFill>
                  <a:schemeClr val="tx1"/>
                </a:solidFill>
                <a:effectLst/>
                <a:latin typeface="Arial" panose="020B0604020202020204" pitchFamily="34" charset="0"/>
              </a:rPr>
              <a:t>Maknoon</a:t>
            </a:r>
            <a:r>
              <a:rPr lang="en-IN" sz="1800" b="0" i="0" dirty="0">
                <a:solidFill>
                  <a:schemeClr val="tx1"/>
                </a:solidFill>
                <a:effectLst/>
                <a:latin typeface="Arial" panose="020B0604020202020204" pitchFamily="34" charset="0"/>
              </a:rPr>
              <a:t>, R., &amp; </a:t>
            </a:r>
            <a:r>
              <a:rPr lang="en-IN" sz="1800" b="0" i="0" dirty="0" err="1">
                <a:solidFill>
                  <a:schemeClr val="tx1"/>
                </a:solidFill>
                <a:effectLst/>
                <a:latin typeface="Arial" panose="020B0604020202020204" pitchFamily="34" charset="0"/>
              </a:rPr>
              <a:t>Zavadskas</a:t>
            </a:r>
            <a:r>
              <a:rPr lang="en-IN" sz="1800" b="0" i="0" dirty="0">
                <a:solidFill>
                  <a:schemeClr val="tx1"/>
                </a:solidFill>
                <a:effectLst/>
                <a:latin typeface="Arial" panose="020B0604020202020204" pitchFamily="34" charset="0"/>
              </a:rPr>
              <a:t>, E. K. (2015). Sustainable tourism: a comprehensive literature review on frameworks and applications. </a:t>
            </a:r>
            <a:r>
              <a:rPr lang="en-IN" sz="1800" b="0" i="1" dirty="0">
                <a:solidFill>
                  <a:schemeClr val="tx1"/>
                </a:solidFill>
                <a:effectLst/>
                <a:latin typeface="Arial" panose="020B0604020202020204" pitchFamily="34" charset="0"/>
              </a:rPr>
              <a:t>Economic research-</a:t>
            </a:r>
            <a:r>
              <a:rPr lang="en-IN" sz="1800" b="0" i="1" dirty="0" err="1">
                <a:solidFill>
                  <a:schemeClr val="tx1"/>
                </a:solidFill>
                <a:effectLst/>
                <a:latin typeface="Arial" panose="020B0604020202020204" pitchFamily="34" charset="0"/>
              </a:rPr>
              <a:t>Ekonomska</a:t>
            </a:r>
            <a:r>
              <a:rPr lang="en-IN" sz="1800" b="0" i="1" dirty="0">
                <a:solidFill>
                  <a:schemeClr val="tx1"/>
                </a:solidFill>
                <a:effectLst/>
                <a:latin typeface="Arial" panose="020B0604020202020204" pitchFamily="34" charset="0"/>
              </a:rPr>
              <a:t> </a:t>
            </a:r>
            <a:r>
              <a:rPr lang="en-IN" sz="1800" b="0" i="1" dirty="0" err="1">
                <a:solidFill>
                  <a:schemeClr val="tx1"/>
                </a:solidFill>
                <a:effectLst/>
                <a:latin typeface="Arial" panose="020B0604020202020204" pitchFamily="34" charset="0"/>
              </a:rPr>
              <a:t>istraživanja</a:t>
            </a:r>
            <a:r>
              <a:rPr lang="en-IN" sz="1800" b="0" i="0" dirty="0">
                <a:solidFill>
                  <a:schemeClr val="tx1"/>
                </a:solidFill>
                <a:effectLst/>
                <a:latin typeface="Arial" panose="020B0604020202020204" pitchFamily="34" charset="0"/>
              </a:rPr>
              <a:t>, </a:t>
            </a:r>
            <a:r>
              <a:rPr lang="en-IN" sz="1800" b="0" i="1" dirty="0">
                <a:solidFill>
                  <a:schemeClr val="tx1"/>
                </a:solidFill>
                <a:effectLst/>
                <a:latin typeface="Arial" panose="020B0604020202020204" pitchFamily="34" charset="0"/>
              </a:rPr>
              <a:t>28</a:t>
            </a:r>
            <a:r>
              <a:rPr lang="en-IN" sz="1800" b="0" i="0" dirty="0">
                <a:solidFill>
                  <a:schemeClr val="tx1"/>
                </a:solidFill>
                <a:effectLst/>
                <a:latin typeface="Arial" panose="020B0604020202020204" pitchFamily="34" charset="0"/>
              </a:rPr>
              <a:t>(1), 1-30.</a:t>
            </a:r>
          </a:p>
          <a:p>
            <a:pPr marL="36900" indent="0">
              <a:buNone/>
            </a:pPr>
            <a:endParaRPr lang="en-US" sz="1800" dirty="0">
              <a:solidFill>
                <a:schemeClr val="tx1"/>
              </a:solidFill>
              <a:effectLst/>
              <a:latin typeface="Arial" panose="020B0604020202020204" pitchFamily="34" charset="0"/>
            </a:endParaRPr>
          </a:p>
          <a:p>
            <a:r>
              <a:rPr lang="en-US" sz="1800" b="0" i="0" dirty="0">
                <a:solidFill>
                  <a:schemeClr val="tx1"/>
                </a:solidFill>
                <a:effectLst/>
                <a:latin typeface="Arial" panose="020B0604020202020204" pitchFamily="34" charset="0"/>
              </a:rPr>
              <a:t>Guo, Y., Jiang, J., &amp; Li, S. (2019). A sustainable tourism policy research review. </a:t>
            </a:r>
            <a:r>
              <a:rPr lang="en-US" sz="1800" b="0" i="1" dirty="0">
                <a:solidFill>
                  <a:schemeClr val="tx1"/>
                </a:solidFill>
                <a:effectLst/>
                <a:latin typeface="Arial" panose="020B0604020202020204" pitchFamily="34" charset="0"/>
              </a:rPr>
              <a:t>Sustainability</a:t>
            </a:r>
            <a:r>
              <a:rPr lang="en-US" sz="1800" b="0" i="0" dirty="0">
                <a:solidFill>
                  <a:schemeClr val="tx1"/>
                </a:solidFill>
                <a:effectLst/>
                <a:latin typeface="Arial" panose="020B0604020202020204" pitchFamily="34" charset="0"/>
              </a:rPr>
              <a:t>, </a:t>
            </a:r>
            <a:r>
              <a:rPr lang="en-US" sz="1800" b="0" i="1" dirty="0">
                <a:solidFill>
                  <a:schemeClr val="tx1"/>
                </a:solidFill>
                <a:effectLst/>
                <a:latin typeface="Arial" panose="020B0604020202020204" pitchFamily="34" charset="0"/>
              </a:rPr>
              <a:t>11</a:t>
            </a:r>
            <a:r>
              <a:rPr lang="en-US" sz="1800" b="0" i="0" dirty="0">
                <a:solidFill>
                  <a:schemeClr val="tx1"/>
                </a:solidFill>
                <a:effectLst/>
                <a:latin typeface="Arial" panose="020B0604020202020204" pitchFamily="34" charset="0"/>
              </a:rPr>
              <a:t>(11), 3187.</a:t>
            </a:r>
          </a:p>
          <a:p>
            <a:pPr marL="36900" indent="0">
              <a:buNone/>
            </a:pPr>
            <a:endParaRPr lang="en-US" sz="1800" b="0" i="0" dirty="0">
              <a:solidFill>
                <a:schemeClr val="tx1"/>
              </a:solidFill>
              <a:effectLst/>
              <a:latin typeface="Arial" panose="020B0604020202020204" pitchFamily="34" charset="0"/>
            </a:endParaRPr>
          </a:p>
          <a:p>
            <a:r>
              <a:rPr lang="en-US" sz="1800" b="0" i="0" dirty="0" err="1">
                <a:solidFill>
                  <a:schemeClr val="tx1"/>
                </a:solidFill>
                <a:effectLst/>
                <a:latin typeface="Arial" panose="020B0604020202020204" pitchFamily="34" charset="0"/>
              </a:rPr>
              <a:t>Carr</a:t>
            </a:r>
            <a:r>
              <a:rPr lang="en-US" sz="1800" b="0" i="0" dirty="0">
                <a:solidFill>
                  <a:schemeClr val="tx1"/>
                </a:solidFill>
                <a:effectLst/>
                <a:latin typeface="Arial" panose="020B0604020202020204" pitchFamily="34" charset="0"/>
              </a:rPr>
              <a:t>, A., </a:t>
            </a:r>
            <a:r>
              <a:rPr lang="en-US" sz="1800" b="0" i="0" dirty="0" err="1">
                <a:solidFill>
                  <a:schemeClr val="tx1"/>
                </a:solidFill>
                <a:effectLst/>
                <a:latin typeface="Arial" panose="020B0604020202020204" pitchFamily="34" charset="0"/>
              </a:rPr>
              <a:t>Ruhanen</a:t>
            </a:r>
            <a:r>
              <a:rPr lang="en-US" sz="1800" b="0" i="0" dirty="0">
                <a:solidFill>
                  <a:schemeClr val="tx1"/>
                </a:solidFill>
                <a:effectLst/>
                <a:latin typeface="Arial" panose="020B0604020202020204" pitchFamily="34" charset="0"/>
              </a:rPr>
              <a:t>, L., &amp; </a:t>
            </a:r>
            <a:r>
              <a:rPr lang="en-US" sz="1800" b="0" i="0" dirty="0" err="1">
                <a:solidFill>
                  <a:schemeClr val="tx1"/>
                </a:solidFill>
                <a:effectLst/>
                <a:latin typeface="Arial" panose="020B0604020202020204" pitchFamily="34" charset="0"/>
              </a:rPr>
              <a:t>Whitford</a:t>
            </a:r>
            <a:r>
              <a:rPr lang="en-US" sz="1800" b="0" i="0" dirty="0">
                <a:solidFill>
                  <a:schemeClr val="tx1"/>
                </a:solidFill>
                <a:effectLst/>
                <a:latin typeface="Arial" panose="020B0604020202020204" pitchFamily="34" charset="0"/>
              </a:rPr>
              <a:t>, M. (2016). Indigenous peoples and tourism: The challenges and opportunities for sustainable tourism. </a:t>
            </a:r>
            <a:r>
              <a:rPr lang="en-US" sz="1800" b="0" i="1" dirty="0">
                <a:solidFill>
                  <a:schemeClr val="tx1"/>
                </a:solidFill>
                <a:effectLst/>
                <a:latin typeface="Arial" panose="020B0604020202020204" pitchFamily="34" charset="0"/>
              </a:rPr>
              <a:t>Journal of Sustainable Tourism</a:t>
            </a:r>
            <a:r>
              <a:rPr lang="en-US" sz="1800" b="0" i="0" dirty="0">
                <a:solidFill>
                  <a:schemeClr val="tx1"/>
                </a:solidFill>
                <a:effectLst/>
                <a:latin typeface="Arial" panose="020B0604020202020204" pitchFamily="34" charset="0"/>
              </a:rPr>
              <a:t>, </a:t>
            </a:r>
            <a:r>
              <a:rPr lang="en-US" sz="1800" b="0" i="1" dirty="0">
                <a:solidFill>
                  <a:schemeClr val="tx1"/>
                </a:solidFill>
                <a:effectLst/>
                <a:latin typeface="Arial" panose="020B0604020202020204" pitchFamily="34" charset="0"/>
              </a:rPr>
              <a:t>24</a:t>
            </a:r>
            <a:r>
              <a:rPr lang="en-US" sz="1800" b="0" i="0" dirty="0">
                <a:solidFill>
                  <a:schemeClr val="tx1"/>
                </a:solidFill>
                <a:effectLst/>
                <a:latin typeface="Arial" panose="020B0604020202020204" pitchFamily="34" charset="0"/>
              </a:rPr>
              <a:t>(8-9), 1067-1079.</a:t>
            </a:r>
            <a:endParaRPr lang="en-IN" sz="1800" dirty="0">
              <a:solidFill>
                <a:schemeClr val="tx1"/>
              </a:solidFill>
            </a:endParaRPr>
          </a:p>
        </p:txBody>
      </p:sp>
    </p:spTree>
    <p:extLst>
      <p:ext uri="{BB962C8B-B14F-4D97-AF65-F5344CB8AC3E}">
        <p14:creationId xmlns:p14="http://schemas.microsoft.com/office/powerpoint/2010/main" val="86336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Summary of Issue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Autofit/>
          </a:bodyPr>
          <a:lstStyle/>
          <a:p>
            <a:endParaRPr lang="en-US" sz="1400" dirty="0"/>
          </a:p>
          <a:p>
            <a:r>
              <a:rPr lang="en-US" sz="1400" dirty="0"/>
              <a:t>If the tourism industry is airline service cutbacks, airline dependent and frequency of flight can affect each aspect of the tourism industry of the Niagara region. </a:t>
            </a:r>
          </a:p>
          <a:p>
            <a:r>
              <a:rPr lang="en-US" sz="1400" dirty="0"/>
              <a:t>Gas prices are taking a heavy toll on various businesses which are dependent on fuel, and its effects are likely to be rippled by the economy, taking from the pockets of customers and cutting profits.</a:t>
            </a:r>
          </a:p>
          <a:p>
            <a:r>
              <a:rPr lang="en-US" sz="1400" dirty="0"/>
              <a:t>Price amount across the tax and customers and business and also boon for regions of energy exporting.</a:t>
            </a:r>
          </a:p>
          <a:p>
            <a:r>
              <a:rPr lang="en-US" sz="1400" dirty="0"/>
              <a:t>Outdoor recreation and tourism is dependent highly on travel, it gets influenced by the prices of gasoline. Increasing and unstable fuel prices may  affect the travel participation and behavioral adaptions is being occurred</a:t>
            </a:r>
          </a:p>
          <a:p>
            <a:pPr marL="36900" indent="0">
              <a:buNone/>
            </a:pPr>
            <a:br>
              <a:rPr lang="en-US" sz="1400" dirty="0">
                <a:solidFill>
                  <a:schemeClr val="tx1"/>
                </a:solidFill>
              </a:rPr>
            </a:br>
            <a:endParaRPr lang="en-US" sz="1400" dirty="0">
              <a:solidFill>
                <a:schemeClr val="tx1"/>
              </a:solidFill>
            </a:endParaRPr>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9B3C-ADF5-49F6-9DD2-F4494DDD90EA}"/>
              </a:ext>
            </a:extLst>
          </p:cNvPr>
          <p:cNvSpPr>
            <a:spLocks noGrp="1"/>
          </p:cNvSpPr>
          <p:nvPr>
            <p:ph type="title"/>
          </p:nvPr>
        </p:nvSpPr>
        <p:spPr/>
        <p:txBody>
          <a:bodyPr/>
          <a:lstStyle/>
          <a:p>
            <a:r>
              <a:rPr lang="en-IN" dirty="0"/>
              <a:t>Summary of Issue</a:t>
            </a:r>
          </a:p>
        </p:txBody>
      </p:sp>
      <p:sp>
        <p:nvSpPr>
          <p:cNvPr id="3" name="Content Placeholder 2">
            <a:extLst>
              <a:ext uri="{FF2B5EF4-FFF2-40B4-BE49-F238E27FC236}">
                <a16:creationId xmlns:a16="http://schemas.microsoft.com/office/drawing/2014/main" id="{ED2EB516-2829-4086-9026-D79EC761D295}"/>
              </a:ext>
            </a:extLst>
          </p:cNvPr>
          <p:cNvSpPr>
            <a:spLocks noGrp="1"/>
          </p:cNvSpPr>
          <p:nvPr>
            <p:ph idx="1"/>
          </p:nvPr>
        </p:nvSpPr>
        <p:spPr/>
        <p:txBody>
          <a:bodyPr>
            <a:normAutofit/>
          </a:bodyPr>
          <a:lstStyle/>
          <a:p>
            <a:r>
              <a:rPr lang="en-US" dirty="0"/>
              <a:t>There are some issues get faced by Niagara is because of the big variety of the players which is really difficult for obtaining a consensus on key elements of the brand and developing the all-encompassed brand image.</a:t>
            </a:r>
          </a:p>
          <a:p>
            <a:r>
              <a:rPr lang="en-US" dirty="0"/>
              <a:t>This is really difficult for having the buy-in from various tourism parties.</a:t>
            </a:r>
          </a:p>
          <a:p>
            <a:r>
              <a:rPr lang="en-US" dirty="0"/>
              <a:t>Tourism of Niagara experience is a patchwork and collage of the images rather than being the brand image</a:t>
            </a:r>
          </a:p>
          <a:p>
            <a:r>
              <a:rPr lang="en-US" dirty="0"/>
              <a:t>Having the competitive nature of players of tourism has in past has hindered full-operation has been required for rejuvenating.</a:t>
            </a:r>
            <a:endParaRPr lang="en-IN" dirty="0"/>
          </a:p>
        </p:txBody>
      </p:sp>
    </p:spTree>
    <p:extLst>
      <p:ext uri="{BB962C8B-B14F-4D97-AF65-F5344CB8AC3E}">
        <p14:creationId xmlns:p14="http://schemas.microsoft.com/office/powerpoint/2010/main" val="354116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D204-7C7D-493C-99EF-3CB2CAC854B1}"/>
              </a:ext>
            </a:extLst>
          </p:cNvPr>
          <p:cNvSpPr>
            <a:spLocks noGrp="1"/>
          </p:cNvSpPr>
          <p:nvPr>
            <p:ph type="title"/>
          </p:nvPr>
        </p:nvSpPr>
        <p:spPr/>
        <p:txBody>
          <a:bodyPr/>
          <a:lstStyle/>
          <a:p>
            <a:r>
              <a:rPr lang="en-IN" dirty="0"/>
              <a:t>Summary of Issue</a:t>
            </a:r>
          </a:p>
        </p:txBody>
      </p:sp>
      <p:sp>
        <p:nvSpPr>
          <p:cNvPr id="3" name="Content Placeholder 2">
            <a:extLst>
              <a:ext uri="{FF2B5EF4-FFF2-40B4-BE49-F238E27FC236}">
                <a16:creationId xmlns:a16="http://schemas.microsoft.com/office/drawing/2014/main" id="{3778FA30-48B6-4655-A886-C100A7DF454D}"/>
              </a:ext>
            </a:extLst>
          </p:cNvPr>
          <p:cNvSpPr>
            <a:spLocks noGrp="1"/>
          </p:cNvSpPr>
          <p:nvPr>
            <p:ph idx="1"/>
          </p:nvPr>
        </p:nvSpPr>
        <p:spPr/>
        <p:txBody>
          <a:bodyPr>
            <a:normAutofit lnSpcReduction="10000"/>
          </a:bodyPr>
          <a:lstStyle/>
          <a:p>
            <a:r>
              <a:rPr lang="en-IN" dirty="0"/>
              <a:t>Gas prices of oil are hitting historic highs. The main reason for this is the world economy is being risen after 2 years of the lockdown of COVID and it is burning more oil as the consequence.</a:t>
            </a:r>
          </a:p>
          <a:p>
            <a:r>
              <a:rPr lang="en-IN" dirty="0"/>
              <a:t>Due to hike in the fuel prices it is increasing the costs of transportation which in return affects the tourism industry as it is causing more cost because of hiking in the cost of the fuel prices</a:t>
            </a:r>
          </a:p>
          <a:p>
            <a:r>
              <a:rPr lang="en-IN" dirty="0"/>
              <a:t>If there has been used charter aircraft which is like floatplanes is a big part of the budget can be gone as aviation fuel.</a:t>
            </a:r>
            <a:br>
              <a:rPr lang="en-IN" dirty="0"/>
            </a:br>
            <a:endParaRPr lang="en-IN" dirty="0"/>
          </a:p>
        </p:txBody>
      </p:sp>
    </p:spTree>
    <p:extLst>
      <p:ext uri="{BB962C8B-B14F-4D97-AF65-F5344CB8AC3E}">
        <p14:creationId xmlns:p14="http://schemas.microsoft.com/office/powerpoint/2010/main" val="370953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1078-89CB-4B61-BF85-D4BC27744329}"/>
              </a:ext>
            </a:extLst>
          </p:cNvPr>
          <p:cNvSpPr>
            <a:spLocks noGrp="1"/>
          </p:cNvSpPr>
          <p:nvPr>
            <p:ph type="title"/>
          </p:nvPr>
        </p:nvSpPr>
        <p:spPr/>
        <p:txBody>
          <a:bodyPr/>
          <a:lstStyle/>
          <a:p>
            <a:r>
              <a:rPr lang="en-IN" dirty="0"/>
              <a:t>Practices adapted by Tourism Industry</a:t>
            </a:r>
          </a:p>
        </p:txBody>
      </p:sp>
      <p:sp>
        <p:nvSpPr>
          <p:cNvPr id="3" name="Content Placeholder 2">
            <a:extLst>
              <a:ext uri="{FF2B5EF4-FFF2-40B4-BE49-F238E27FC236}">
                <a16:creationId xmlns:a16="http://schemas.microsoft.com/office/drawing/2014/main" id="{7A360587-1A09-44D3-B570-2C7431503BD9}"/>
              </a:ext>
            </a:extLst>
          </p:cNvPr>
          <p:cNvSpPr>
            <a:spLocks noGrp="1"/>
          </p:cNvSpPr>
          <p:nvPr>
            <p:ph idx="1"/>
          </p:nvPr>
        </p:nvSpPr>
        <p:spPr/>
        <p:txBody>
          <a:bodyPr>
            <a:normAutofit fontScale="92500" lnSpcReduction="20000"/>
          </a:bodyPr>
          <a:lstStyle/>
          <a:p>
            <a:r>
              <a:rPr lang="en-IN" dirty="0"/>
              <a:t>There has been the use of Economic stimulus packages in economic measures packages which government does invoke the stimulating of the floundering economy. This includes reinvigorating the economy and preventing the recession  by boosting spending and employment</a:t>
            </a:r>
          </a:p>
          <a:p>
            <a:r>
              <a:rPr lang="en-IN" dirty="0"/>
              <a:t>There is the use of the health and safety protocols in the Tourism industry that can attract the more customers</a:t>
            </a:r>
          </a:p>
          <a:p>
            <a:r>
              <a:rPr lang="en-IN" dirty="0"/>
              <a:t>Incentives is been offered to the customers so that they can attract more customers.</a:t>
            </a:r>
          </a:p>
          <a:p>
            <a:r>
              <a:rPr lang="en-IN" dirty="0"/>
              <a:t>Tourism is been taking full account of the future and current social, economic, and environmental impacts, in which needs are being addressed by visitors. The environment, the industry, and host communities.</a:t>
            </a:r>
          </a:p>
          <a:p>
            <a:endParaRPr lang="en-IN" dirty="0"/>
          </a:p>
          <a:p>
            <a:endParaRPr lang="en-IN" dirty="0"/>
          </a:p>
        </p:txBody>
      </p:sp>
    </p:spTree>
    <p:extLst>
      <p:ext uri="{BB962C8B-B14F-4D97-AF65-F5344CB8AC3E}">
        <p14:creationId xmlns:p14="http://schemas.microsoft.com/office/powerpoint/2010/main" val="24734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8923-409E-4641-804B-9865AD8897ED}"/>
              </a:ext>
            </a:extLst>
          </p:cNvPr>
          <p:cNvSpPr>
            <a:spLocks noGrp="1"/>
          </p:cNvSpPr>
          <p:nvPr>
            <p:ph type="title"/>
          </p:nvPr>
        </p:nvSpPr>
        <p:spPr/>
        <p:txBody>
          <a:bodyPr/>
          <a:lstStyle/>
          <a:p>
            <a:r>
              <a:rPr lang="en-IN" dirty="0"/>
              <a:t>Practices adapted by Tourism Industry</a:t>
            </a:r>
          </a:p>
        </p:txBody>
      </p:sp>
      <p:sp>
        <p:nvSpPr>
          <p:cNvPr id="3" name="Content Placeholder 2">
            <a:extLst>
              <a:ext uri="{FF2B5EF4-FFF2-40B4-BE49-F238E27FC236}">
                <a16:creationId xmlns:a16="http://schemas.microsoft.com/office/drawing/2014/main" id="{A75DD482-45D8-422D-B53F-DCEBEF920B08}"/>
              </a:ext>
            </a:extLst>
          </p:cNvPr>
          <p:cNvSpPr>
            <a:spLocks noGrp="1"/>
          </p:cNvSpPr>
          <p:nvPr>
            <p:ph idx="1"/>
          </p:nvPr>
        </p:nvSpPr>
        <p:spPr/>
        <p:txBody>
          <a:bodyPr/>
          <a:lstStyle/>
          <a:p>
            <a:r>
              <a:rPr lang="en-IN" sz="2800" dirty="0"/>
              <a:t>Turnaround strategy- This can represent the concerted private and public sector effort for reversing the visitor numbers by doing investment in substantial planning and efforts of promotions.</a:t>
            </a:r>
          </a:p>
          <a:p>
            <a:r>
              <a:rPr lang="en-IN" sz="2800" dirty="0"/>
              <a:t>Sustainable growth strategy- External conditions of destination can be </a:t>
            </a:r>
            <a:r>
              <a:rPr lang="en-IN" sz="2800" dirty="0" err="1"/>
              <a:t>unfavorable</a:t>
            </a:r>
            <a:r>
              <a:rPr lang="en-IN" sz="2800" dirty="0"/>
              <a:t> related to access, and this strategy does concentrate to maintain the old markets and achieving low levels of the growth</a:t>
            </a:r>
          </a:p>
          <a:p>
            <a:pPr marL="36900" indent="0">
              <a:buNone/>
            </a:pPr>
            <a:endParaRPr lang="en-IN" dirty="0"/>
          </a:p>
        </p:txBody>
      </p:sp>
    </p:spTree>
    <p:extLst>
      <p:ext uri="{BB962C8B-B14F-4D97-AF65-F5344CB8AC3E}">
        <p14:creationId xmlns:p14="http://schemas.microsoft.com/office/powerpoint/2010/main" val="22822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0990-0DE6-4F2B-9CF9-BD46BAF0D80F}"/>
              </a:ext>
            </a:extLst>
          </p:cNvPr>
          <p:cNvSpPr>
            <a:spLocks noGrp="1"/>
          </p:cNvSpPr>
          <p:nvPr>
            <p:ph type="title"/>
          </p:nvPr>
        </p:nvSpPr>
        <p:spPr/>
        <p:txBody>
          <a:bodyPr/>
          <a:lstStyle/>
          <a:p>
            <a:r>
              <a:rPr lang="en-IN" dirty="0"/>
              <a:t>Practices adapted by Tourism Industry</a:t>
            </a:r>
          </a:p>
        </p:txBody>
      </p:sp>
      <p:sp>
        <p:nvSpPr>
          <p:cNvPr id="3" name="Content Placeholder 2">
            <a:extLst>
              <a:ext uri="{FF2B5EF4-FFF2-40B4-BE49-F238E27FC236}">
                <a16:creationId xmlns:a16="http://schemas.microsoft.com/office/drawing/2014/main" id="{E405A238-E4ED-4A22-8DB0-34DEF0099A79}"/>
              </a:ext>
            </a:extLst>
          </p:cNvPr>
          <p:cNvSpPr>
            <a:spLocks noGrp="1"/>
          </p:cNvSpPr>
          <p:nvPr>
            <p:ph idx="1"/>
          </p:nvPr>
        </p:nvSpPr>
        <p:spPr/>
        <p:txBody>
          <a:bodyPr>
            <a:normAutofit/>
          </a:bodyPr>
          <a:lstStyle/>
          <a:p>
            <a:r>
              <a:rPr lang="en-IN" sz="3200" dirty="0"/>
              <a:t>Incremental growth strategy- This strategy do adopt the phased approach for the development of resorts having less use of the new products marketing and development projects as a destination do seek the new markets</a:t>
            </a:r>
          </a:p>
          <a:p>
            <a:r>
              <a:rPr lang="en-IN" sz="3200" dirty="0"/>
              <a:t>Selective tourism strategy- Some market segments have been targeted for capitalizing on the strengths of the destination.</a:t>
            </a:r>
          </a:p>
        </p:txBody>
      </p:sp>
    </p:spTree>
    <p:extLst>
      <p:ext uri="{BB962C8B-B14F-4D97-AF65-F5344CB8AC3E}">
        <p14:creationId xmlns:p14="http://schemas.microsoft.com/office/powerpoint/2010/main" val="42592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3C24B-BC2E-4741-B88D-C71A8D10E845}"/>
              </a:ext>
            </a:extLst>
          </p:cNvPr>
          <p:cNvSpPr>
            <a:spLocks noGrp="1"/>
          </p:cNvSpPr>
          <p:nvPr>
            <p:ph type="title"/>
          </p:nvPr>
        </p:nvSpPr>
        <p:spPr/>
        <p:txBody>
          <a:bodyPr/>
          <a:lstStyle/>
          <a:p>
            <a:r>
              <a:rPr lang="en-IN" dirty="0"/>
              <a:t>Recommendations</a:t>
            </a:r>
          </a:p>
        </p:txBody>
      </p:sp>
      <p:sp>
        <p:nvSpPr>
          <p:cNvPr id="3" name="Content Placeholder 2">
            <a:extLst>
              <a:ext uri="{FF2B5EF4-FFF2-40B4-BE49-F238E27FC236}">
                <a16:creationId xmlns:a16="http://schemas.microsoft.com/office/drawing/2014/main" id="{D00EA4E0-F7F8-4ED4-ACCA-1AAC09D8F65E}"/>
              </a:ext>
            </a:extLst>
          </p:cNvPr>
          <p:cNvSpPr>
            <a:spLocks noGrp="1"/>
          </p:cNvSpPr>
          <p:nvPr>
            <p:ph idx="1"/>
          </p:nvPr>
        </p:nvSpPr>
        <p:spPr/>
        <p:txBody>
          <a:bodyPr>
            <a:normAutofit lnSpcReduction="10000"/>
          </a:bodyPr>
          <a:lstStyle/>
          <a:p>
            <a:r>
              <a:rPr lang="en-US" sz="2800" dirty="0"/>
              <a:t>There can be one solution for this is expanding the market and finding more customers who are close to home.</a:t>
            </a:r>
          </a:p>
          <a:p>
            <a:r>
              <a:rPr lang="en-US" sz="2800" dirty="0"/>
              <a:t>Temporary solution of this can help the industry of local hotel is not adding to the economy of community as tourism revenue from a local region outside for falling.</a:t>
            </a:r>
          </a:p>
          <a:p>
            <a:r>
              <a:rPr lang="en-US" sz="2800" dirty="0"/>
              <a:t>Developing the marketing schemes which can be continued in making the travel to the destination a worthwhile venue for visiting.</a:t>
            </a:r>
          </a:p>
          <a:p>
            <a:endParaRPr lang="en-IN" dirty="0"/>
          </a:p>
        </p:txBody>
      </p:sp>
    </p:spTree>
    <p:extLst>
      <p:ext uri="{BB962C8B-B14F-4D97-AF65-F5344CB8AC3E}">
        <p14:creationId xmlns:p14="http://schemas.microsoft.com/office/powerpoint/2010/main" val="204916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A422-131D-4EBF-81EF-5F5AD49AA2AD}"/>
              </a:ext>
            </a:extLst>
          </p:cNvPr>
          <p:cNvSpPr>
            <a:spLocks noGrp="1"/>
          </p:cNvSpPr>
          <p:nvPr>
            <p:ph type="title"/>
          </p:nvPr>
        </p:nvSpPr>
        <p:spPr/>
        <p:txBody>
          <a:bodyPr/>
          <a:lstStyle/>
          <a:p>
            <a:r>
              <a:rPr lang="en-IN" dirty="0"/>
              <a:t>Recommendations</a:t>
            </a:r>
          </a:p>
        </p:txBody>
      </p:sp>
      <p:sp>
        <p:nvSpPr>
          <p:cNvPr id="3" name="Content Placeholder 2">
            <a:extLst>
              <a:ext uri="{FF2B5EF4-FFF2-40B4-BE49-F238E27FC236}">
                <a16:creationId xmlns:a16="http://schemas.microsoft.com/office/drawing/2014/main" id="{8413DAEB-DEB6-49DE-A313-5A91B86EEAFB}"/>
              </a:ext>
            </a:extLst>
          </p:cNvPr>
          <p:cNvSpPr>
            <a:spLocks noGrp="1"/>
          </p:cNvSpPr>
          <p:nvPr>
            <p:ph idx="1"/>
          </p:nvPr>
        </p:nvSpPr>
        <p:spPr/>
        <p:txBody>
          <a:bodyPr>
            <a:noAutofit/>
          </a:bodyPr>
          <a:lstStyle/>
          <a:p>
            <a:r>
              <a:rPr lang="en-IN" sz="2800" dirty="0"/>
              <a:t>Development must be encouraged of the local initiatives as per promoting the industry and it has to be known how of the one community and area</a:t>
            </a:r>
          </a:p>
          <a:p>
            <a:r>
              <a:rPr lang="en-IN" sz="2800" dirty="0"/>
              <a:t>Regional branding is to be encouraged and integrated tourism approaches</a:t>
            </a:r>
          </a:p>
          <a:p>
            <a:r>
              <a:rPr lang="en-IN" sz="2800" dirty="0"/>
              <a:t>There must be the development of various innovative solutions for the organization of visitors’ transportation asking care of environmental impacts.</a:t>
            </a:r>
          </a:p>
        </p:txBody>
      </p:sp>
    </p:spTree>
    <p:extLst>
      <p:ext uri="{BB962C8B-B14F-4D97-AF65-F5344CB8AC3E}">
        <p14:creationId xmlns:p14="http://schemas.microsoft.com/office/powerpoint/2010/main" val="3545495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{714F916D-A023-431F-BE27-E3988D69A94B}tf55705232_win32</Template>
  <TotalTime>0</TotalTime>
  <Words>837</Words>
  <Application>Microsoft Office PowerPoint</Application>
  <PresentationFormat>Widescreen</PresentationFormat>
  <Paragraphs>45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Goudy Old Style</vt:lpstr>
      <vt:lpstr>Wingdings 2</vt:lpstr>
      <vt:lpstr>SlateVTI</vt:lpstr>
      <vt:lpstr>Increased Fuel Prices Impact to Tourism Industry</vt:lpstr>
      <vt:lpstr>Summary of Issue </vt:lpstr>
      <vt:lpstr>Summary of Issue</vt:lpstr>
      <vt:lpstr>Summary of Issue</vt:lpstr>
      <vt:lpstr>Practices adapted by Tourism Industry</vt:lpstr>
      <vt:lpstr>Practices adapted by Tourism Industry</vt:lpstr>
      <vt:lpstr>Practices adapted by Tourism Industry</vt:lpstr>
      <vt:lpstr>Recommendations</vt:lpstr>
      <vt:lpstr>Recommendations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2022-04-07T12:22:14Z</dcterms:created>
  <dcterms:modified xsi:type="dcterms:W3CDTF">2022-04-07T12:22:18Z</dcterms:modified>
</cp:coreProperties>
</file>