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2" d="100"/>
          <a:sy n="62" d="100"/>
        </p:scale>
        <p:origin x="8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1DF6F0-9300-4BC7-A234-8CD8CD5E966A}" type="datetimeFigureOut">
              <a:rPr lang="en-IN" smtClean="0"/>
              <a:t>02-04-2022</a:t>
            </a:fld>
            <a:endParaRPr lang="en-IN"/>
          </a:p>
        </p:txBody>
      </p:sp>
      <p:sp>
        <p:nvSpPr>
          <p:cNvPr id="5" name="Footer Placeholder 4"/>
          <p:cNvSpPr>
            <a:spLocks noGrp="1"/>
          </p:cNvSpPr>
          <p:nvPr>
            <p:ph type="ftr" sz="quarter" idx="11"/>
          </p:nvPr>
        </p:nvSpPr>
        <p:spPr>
          <a:xfrm>
            <a:off x="5332412" y="5883275"/>
            <a:ext cx="4324044" cy="365125"/>
          </a:xfrm>
        </p:spPr>
        <p:txBody>
          <a:bodyPr/>
          <a:lstStyle/>
          <a:p>
            <a:endParaRPr lang="en-IN"/>
          </a:p>
        </p:txBody>
      </p:sp>
      <p:sp>
        <p:nvSpPr>
          <p:cNvPr id="6" name="Slide Number Placeholder 5"/>
          <p:cNvSpPr>
            <a:spLocks noGrp="1"/>
          </p:cNvSpPr>
          <p:nvPr>
            <p:ph type="sldNum" sz="quarter" idx="12"/>
          </p:nvPr>
        </p:nvSpPr>
        <p:spPr/>
        <p:txBody>
          <a:bodyPr/>
          <a:lstStyle/>
          <a:p>
            <a:fld id="{99D25DD3-590B-4AD6-8069-B03B2ABF4BD4}" type="slidenum">
              <a:rPr lang="en-IN" smtClean="0"/>
              <a:t>‹#›</a:t>
            </a:fld>
            <a:endParaRPr lang="en-IN"/>
          </a:p>
        </p:txBody>
      </p:sp>
    </p:spTree>
    <p:extLst>
      <p:ext uri="{BB962C8B-B14F-4D97-AF65-F5344CB8AC3E}">
        <p14:creationId xmlns:p14="http://schemas.microsoft.com/office/powerpoint/2010/main" val="2507319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1DF6F0-9300-4BC7-A234-8CD8CD5E966A}" type="datetimeFigureOut">
              <a:rPr lang="en-IN" smtClean="0"/>
              <a:t>02-04-2022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9D25DD3-590B-4AD6-8069-B03B2ABF4BD4}" type="slidenum">
              <a:rPr lang="en-IN" smtClean="0"/>
              <a:t>‹#›</a:t>
            </a:fld>
            <a:endParaRPr lang="en-IN"/>
          </a:p>
        </p:txBody>
      </p:sp>
    </p:spTree>
    <p:extLst>
      <p:ext uri="{BB962C8B-B14F-4D97-AF65-F5344CB8AC3E}">
        <p14:creationId xmlns:p14="http://schemas.microsoft.com/office/powerpoint/2010/main" val="1653069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1DF6F0-9300-4BC7-A234-8CD8CD5E966A}" type="datetimeFigureOut">
              <a:rPr lang="en-IN" smtClean="0"/>
              <a:t>02-04-2022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9D25DD3-590B-4AD6-8069-B03B2ABF4BD4}" type="slidenum">
              <a:rPr lang="en-IN" smtClean="0"/>
              <a:t>‹#›</a:t>
            </a:fld>
            <a:endParaRPr lang="en-IN"/>
          </a:p>
        </p:txBody>
      </p:sp>
    </p:spTree>
    <p:extLst>
      <p:ext uri="{BB962C8B-B14F-4D97-AF65-F5344CB8AC3E}">
        <p14:creationId xmlns:p14="http://schemas.microsoft.com/office/powerpoint/2010/main" val="42121961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1DF6F0-9300-4BC7-A234-8CD8CD5E966A}" type="datetimeFigureOut">
              <a:rPr lang="en-IN" smtClean="0"/>
              <a:t>02-04-2022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9D25DD3-590B-4AD6-8069-B03B2ABF4BD4}" type="slidenum">
              <a:rPr lang="en-IN" smtClean="0"/>
              <a:t>‹#›</a:t>
            </a:fld>
            <a:endParaRPr lang="en-IN"/>
          </a:p>
        </p:txBody>
      </p:sp>
    </p:spTree>
    <p:extLst>
      <p:ext uri="{BB962C8B-B14F-4D97-AF65-F5344CB8AC3E}">
        <p14:creationId xmlns:p14="http://schemas.microsoft.com/office/powerpoint/2010/main" val="11807806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1DF6F0-9300-4BC7-A234-8CD8CD5E966A}" type="datetimeFigureOut">
              <a:rPr lang="en-IN" smtClean="0"/>
              <a:t>02-04-2022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9D25DD3-590B-4AD6-8069-B03B2ABF4BD4}" type="slidenum">
              <a:rPr lang="en-IN" smtClean="0"/>
              <a:t>‹#›</a:t>
            </a:fld>
            <a:endParaRPr lang="en-IN"/>
          </a:p>
        </p:txBody>
      </p:sp>
    </p:spTree>
    <p:extLst>
      <p:ext uri="{BB962C8B-B14F-4D97-AF65-F5344CB8AC3E}">
        <p14:creationId xmlns:p14="http://schemas.microsoft.com/office/powerpoint/2010/main" val="3648013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1DF6F0-9300-4BC7-A234-8CD8CD5E966A}" type="datetimeFigureOut">
              <a:rPr lang="en-IN" smtClean="0"/>
              <a:t>02-04-2022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9D25DD3-590B-4AD6-8069-B03B2ABF4BD4}" type="slidenum">
              <a:rPr lang="en-IN" smtClean="0"/>
              <a:t>‹#›</a:t>
            </a:fld>
            <a:endParaRPr lang="en-IN"/>
          </a:p>
        </p:txBody>
      </p:sp>
    </p:spTree>
    <p:extLst>
      <p:ext uri="{BB962C8B-B14F-4D97-AF65-F5344CB8AC3E}">
        <p14:creationId xmlns:p14="http://schemas.microsoft.com/office/powerpoint/2010/main" val="2675940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1DF6F0-9300-4BC7-A234-8CD8CD5E966A}" type="datetimeFigureOut">
              <a:rPr lang="en-IN" smtClean="0"/>
              <a:t>02-04-2022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9D25DD3-590B-4AD6-8069-B03B2ABF4BD4}" type="slidenum">
              <a:rPr lang="en-IN" smtClean="0"/>
              <a:t>‹#›</a:t>
            </a:fld>
            <a:endParaRPr lang="en-IN"/>
          </a:p>
        </p:txBody>
      </p:sp>
    </p:spTree>
    <p:extLst>
      <p:ext uri="{BB962C8B-B14F-4D97-AF65-F5344CB8AC3E}">
        <p14:creationId xmlns:p14="http://schemas.microsoft.com/office/powerpoint/2010/main" val="20956041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1DF6F0-9300-4BC7-A234-8CD8CD5E966A}" type="datetimeFigureOut">
              <a:rPr lang="en-IN" smtClean="0"/>
              <a:t>02-04-2022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9D25DD3-590B-4AD6-8069-B03B2ABF4BD4}" type="slidenum">
              <a:rPr lang="en-IN" smtClean="0"/>
              <a:t>‹#›</a:t>
            </a:fld>
            <a:endParaRPr lang="en-IN"/>
          </a:p>
        </p:txBody>
      </p:sp>
    </p:spTree>
    <p:extLst>
      <p:ext uri="{BB962C8B-B14F-4D97-AF65-F5344CB8AC3E}">
        <p14:creationId xmlns:p14="http://schemas.microsoft.com/office/powerpoint/2010/main" val="2286440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1DF6F0-9300-4BC7-A234-8CD8CD5E966A}" type="datetimeFigureOut">
              <a:rPr lang="en-IN" smtClean="0"/>
              <a:t>02-04-2022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9D25DD3-590B-4AD6-8069-B03B2ABF4BD4}" type="slidenum">
              <a:rPr lang="en-IN" smtClean="0"/>
              <a:t>‹#›</a:t>
            </a:fld>
            <a:endParaRPr lang="en-IN"/>
          </a:p>
        </p:txBody>
      </p:sp>
    </p:spTree>
    <p:extLst>
      <p:ext uri="{BB962C8B-B14F-4D97-AF65-F5344CB8AC3E}">
        <p14:creationId xmlns:p14="http://schemas.microsoft.com/office/powerpoint/2010/main" val="337641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1DF6F0-9300-4BC7-A234-8CD8CD5E966A}" type="datetimeFigureOut">
              <a:rPr lang="en-IN" smtClean="0"/>
              <a:t>02-04-2022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10951856" y="5867131"/>
            <a:ext cx="551167" cy="365125"/>
          </a:xfrm>
        </p:spPr>
        <p:txBody>
          <a:bodyPr/>
          <a:lstStyle/>
          <a:p>
            <a:fld id="{99D25DD3-590B-4AD6-8069-B03B2ABF4BD4}" type="slidenum">
              <a:rPr lang="en-IN" smtClean="0"/>
              <a:t>‹#›</a:t>
            </a:fld>
            <a:endParaRPr lang="en-IN"/>
          </a:p>
        </p:txBody>
      </p:sp>
    </p:spTree>
    <p:extLst>
      <p:ext uri="{BB962C8B-B14F-4D97-AF65-F5344CB8AC3E}">
        <p14:creationId xmlns:p14="http://schemas.microsoft.com/office/powerpoint/2010/main" val="2246745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1DF6F0-9300-4BC7-A234-8CD8CD5E966A}" type="datetimeFigureOut">
              <a:rPr lang="en-IN" smtClean="0"/>
              <a:t>02-04-2022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9D25DD3-590B-4AD6-8069-B03B2ABF4BD4}" type="slidenum">
              <a:rPr lang="en-IN" smtClean="0"/>
              <a:t>‹#›</a:t>
            </a:fld>
            <a:endParaRPr lang="en-IN"/>
          </a:p>
        </p:txBody>
      </p:sp>
    </p:spTree>
    <p:extLst>
      <p:ext uri="{BB962C8B-B14F-4D97-AF65-F5344CB8AC3E}">
        <p14:creationId xmlns:p14="http://schemas.microsoft.com/office/powerpoint/2010/main" val="3529894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1DF6F0-9300-4BC7-A234-8CD8CD5E966A}" type="datetimeFigureOut">
              <a:rPr lang="en-IN" smtClean="0"/>
              <a:t>02-04-2022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9D25DD3-590B-4AD6-8069-B03B2ABF4BD4}" type="slidenum">
              <a:rPr lang="en-IN" smtClean="0"/>
              <a:t>‹#›</a:t>
            </a:fld>
            <a:endParaRPr lang="en-IN"/>
          </a:p>
        </p:txBody>
      </p:sp>
    </p:spTree>
    <p:extLst>
      <p:ext uri="{BB962C8B-B14F-4D97-AF65-F5344CB8AC3E}">
        <p14:creationId xmlns:p14="http://schemas.microsoft.com/office/powerpoint/2010/main" val="821912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1DF6F0-9300-4BC7-A234-8CD8CD5E966A}" type="datetimeFigureOut">
              <a:rPr lang="en-IN" smtClean="0"/>
              <a:t>02-04-2022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9D25DD3-590B-4AD6-8069-B03B2ABF4BD4}" type="slidenum">
              <a:rPr lang="en-IN" smtClean="0"/>
              <a:t>‹#›</a:t>
            </a:fld>
            <a:endParaRPr lang="en-IN"/>
          </a:p>
        </p:txBody>
      </p:sp>
    </p:spTree>
    <p:extLst>
      <p:ext uri="{BB962C8B-B14F-4D97-AF65-F5344CB8AC3E}">
        <p14:creationId xmlns:p14="http://schemas.microsoft.com/office/powerpoint/2010/main" val="164172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1DF6F0-9300-4BC7-A234-8CD8CD5E966A}" type="datetimeFigureOut">
              <a:rPr lang="en-IN" smtClean="0"/>
              <a:t>02-04-2022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9D25DD3-590B-4AD6-8069-B03B2ABF4BD4}" type="slidenum">
              <a:rPr lang="en-IN" smtClean="0"/>
              <a:t>‹#›</a:t>
            </a:fld>
            <a:endParaRPr lang="en-IN"/>
          </a:p>
        </p:txBody>
      </p:sp>
    </p:spTree>
    <p:extLst>
      <p:ext uri="{BB962C8B-B14F-4D97-AF65-F5344CB8AC3E}">
        <p14:creationId xmlns:p14="http://schemas.microsoft.com/office/powerpoint/2010/main" val="3658205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1DF6F0-9300-4BC7-A234-8CD8CD5E966A}" type="datetimeFigureOut">
              <a:rPr lang="en-IN" smtClean="0"/>
              <a:t>02-04-2022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99D25DD3-590B-4AD6-8069-B03B2ABF4BD4}" type="slidenum">
              <a:rPr lang="en-IN" smtClean="0"/>
              <a:t>‹#›</a:t>
            </a:fld>
            <a:endParaRPr lang="en-IN"/>
          </a:p>
        </p:txBody>
      </p:sp>
    </p:spTree>
    <p:extLst>
      <p:ext uri="{BB962C8B-B14F-4D97-AF65-F5344CB8AC3E}">
        <p14:creationId xmlns:p14="http://schemas.microsoft.com/office/powerpoint/2010/main" val="2778402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1DF6F0-9300-4BC7-A234-8CD8CD5E966A}" type="datetimeFigureOut">
              <a:rPr lang="en-IN" smtClean="0"/>
              <a:t>02-04-2022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9D25DD3-590B-4AD6-8069-B03B2ABF4BD4}" type="slidenum">
              <a:rPr lang="en-IN" smtClean="0"/>
              <a:t>‹#›</a:t>
            </a:fld>
            <a:endParaRPr lang="en-IN"/>
          </a:p>
        </p:txBody>
      </p:sp>
    </p:spTree>
    <p:extLst>
      <p:ext uri="{BB962C8B-B14F-4D97-AF65-F5344CB8AC3E}">
        <p14:creationId xmlns:p14="http://schemas.microsoft.com/office/powerpoint/2010/main" val="1086806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1DF6F0-9300-4BC7-A234-8CD8CD5E966A}" type="datetimeFigureOut">
              <a:rPr lang="en-IN" smtClean="0"/>
              <a:t>02-04-2022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9D25DD3-590B-4AD6-8069-B03B2ABF4BD4}" type="slidenum">
              <a:rPr lang="en-IN" smtClean="0"/>
              <a:t>‹#›</a:t>
            </a:fld>
            <a:endParaRPr lang="en-IN"/>
          </a:p>
        </p:txBody>
      </p:sp>
    </p:spTree>
    <p:extLst>
      <p:ext uri="{BB962C8B-B14F-4D97-AF65-F5344CB8AC3E}">
        <p14:creationId xmlns:p14="http://schemas.microsoft.com/office/powerpoint/2010/main" val="167973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B1DF6F0-9300-4BC7-A234-8CD8CD5E966A}" type="datetimeFigureOut">
              <a:rPr lang="en-IN" smtClean="0"/>
              <a:t>02-04-2022</a:t>
            </a:fld>
            <a:endParaRPr lang="en-IN"/>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IN"/>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9D25DD3-590B-4AD6-8069-B03B2ABF4BD4}" type="slidenum">
              <a:rPr lang="en-IN" smtClean="0"/>
              <a:t>‹#›</a:t>
            </a:fld>
            <a:endParaRPr lang="en-IN"/>
          </a:p>
        </p:txBody>
      </p:sp>
    </p:spTree>
    <p:extLst>
      <p:ext uri="{BB962C8B-B14F-4D97-AF65-F5344CB8AC3E}">
        <p14:creationId xmlns:p14="http://schemas.microsoft.com/office/powerpoint/2010/main" val="4236958004"/>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 id="2147483811" r:id="rId13"/>
    <p:sldLayoutId id="2147483812" r:id="rId14"/>
    <p:sldLayoutId id="2147483813" r:id="rId15"/>
    <p:sldLayoutId id="2147483814" r:id="rId16"/>
    <p:sldLayoutId id="214748381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16E48CC-BFC9-492D-BA0D-CBE5913AE9B1}"/>
              </a:ext>
            </a:extLst>
          </p:cNvPr>
          <p:cNvSpPr txBox="1"/>
          <p:nvPr/>
        </p:nvSpPr>
        <p:spPr>
          <a:xfrm>
            <a:off x="2815120" y="821933"/>
            <a:ext cx="6811765" cy="4154984"/>
          </a:xfrm>
          <a:prstGeom prst="rect">
            <a:avLst/>
          </a:prstGeom>
          <a:noFill/>
        </p:spPr>
        <p:txBody>
          <a:bodyPr wrap="square" rtlCol="0">
            <a:spAutoFit/>
          </a:bodyPr>
          <a:lstStyle/>
          <a:p>
            <a:r>
              <a:rPr lang="en-IN" sz="8800" b="1" dirty="0">
                <a:solidFill>
                  <a:schemeClr val="accent2">
                    <a:lumMod val="50000"/>
                  </a:schemeClr>
                </a:solidFill>
                <a:latin typeface="Times New Roman" panose="02020603050405020304" pitchFamily="18" charset="0"/>
                <a:cs typeface="Times New Roman" panose="02020603050405020304" pitchFamily="18" charset="0"/>
              </a:rPr>
              <a:t>Manage Team Effectiveness </a:t>
            </a:r>
          </a:p>
        </p:txBody>
      </p:sp>
    </p:spTree>
    <p:extLst>
      <p:ext uri="{BB962C8B-B14F-4D97-AF65-F5344CB8AC3E}">
        <p14:creationId xmlns:p14="http://schemas.microsoft.com/office/powerpoint/2010/main" val="764502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A4E42B6-E5A9-4AD8-8753-5A879F7502E3}"/>
              </a:ext>
            </a:extLst>
          </p:cNvPr>
          <p:cNvSpPr txBox="1"/>
          <p:nvPr/>
        </p:nvSpPr>
        <p:spPr>
          <a:xfrm>
            <a:off x="3839966" y="349590"/>
            <a:ext cx="6097712" cy="830997"/>
          </a:xfrm>
          <a:prstGeom prst="rect">
            <a:avLst/>
          </a:prstGeom>
          <a:noFill/>
        </p:spPr>
        <p:txBody>
          <a:bodyPr wrap="square">
            <a:spAutoFit/>
          </a:bodyPr>
          <a:lstStyle/>
          <a:p>
            <a:r>
              <a:rPr lang="en-IN" sz="4800" b="1" dirty="0">
                <a:solidFill>
                  <a:schemeClr val="accent2">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Goals and objectives </a:t>
            </a:r>
            <a:endParaRPr lang="en-IN" sz="4800" b="1"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4BEAFFE8-683C-4941-AC18-A5745317F11E}"/>
              </a:ext>
            </a:extLst>
          </p:cNvPr>
          <p:cNvSpPr txBox="1"/>
          <p:nvPr/>
        </p:nvSpPr>
        <p:spPr>
          <a:xfrm>
            <a:off x="2051834" y="1981451"/>
            <a:ext cx="8088331" cy="3542060"/>
          </a:xfrm>
          <a:prstGeom prst="rect">
            <a:avLst/>
          </a:prstGeom>
          <a:noFill/>
        </p:spPr>
        <p:txBody>
          <a:bodyPr wrap="square">
            <a:spAutoFit/>
          </a:bodyPr>
          <a:lstStyle/>
          <a:p>
            <a:pPr algn="just">
              <a:lnSpc>
                <a:spcPct val="107000"/>
              </a:lnSpc>
              <a:spcAft>
                <a:spcPts val="800"/>
              </a:spcAft>
            </a:pPr>
            <a:r>
              <a:rPr lang="en-IN" sz="2400" dirty="0">
                <a:effectLst/>
                <a:latin typeface="Times New Roman" panose="02020603050405020304" pitchFamily="18" charset="0"/>
                <a:ea typeface="Calibri" panose="020F0502020204030204" pitchFamily="34" charset="0"/>
                <a:cs typeface="Times New Roman" panose="02020603050405020304" pitchFamily="18" charset="0"/>
              </a:rPr>
              <a:t>1. Improve the skills and knowledge of the current employees to improve their performance. </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400" dirty="0">
                <a:effectLst/>
                <a:latin typeface="Times New Roman" panose="02020603050405020304" pitchFamily="18" charset="0"/>
                <a:ea typeface="Calibri" panose="020F0502020204030204" pitchFamily="34" charset="0"/>
                <a:cs typeface="Times New Roman" panose="02020603050405020304" pitchFamily="18" charset="0"/>
              </a:rPr>
              <a:t>2. Provide the best training to the clients related to leadership and management.</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400" dirty="0">
                <a:effectLst/>
                <a:latin typeface="Times New Roman" panose="02020603050405020304" pitchFamily="18" charset="0"/>
                <a:ea typeface="Calibri" panose="020F0502020204030204" pitchFamily="34" charset="0"/>
                <a:cs typeface="Times New Roman" panose="02020603050405020304" pitchFamily="18" charset="0"/>
              </a:rPr>
              <a:t>3. Company want that all the employees of the business must do their work as team members. </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400" dirty="0">
                <a:effectLst/>
                <a:latin typeface="Times New Roman" panose="02020603050405020304" pitchFamily="18" charset="0"/>
                <a:ea typeface="Calibri" panose="020F0502020204030204" pitchFamily="34" charset="0"/>
                <a:cs typeface="Times New Roman" panose="02020603050405020304" pitchFamily="18" charset="0"/>
              </a:rPr>
              <a:t>4. Company want that all the employees must complete their work on time with quality. </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93176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239686D-FF09-4CC5-BDF8-344B5546375C}"/>
              </a:ext>
            </a:extLst>
          </p:cNvPr>
          <p:cNvSpPr txBox="1"/>
          <p:nvPr/>
        </p:nvSpPr>
        <p:spPr>
          <a:xfrm>
            <a:off x="4261206" y="287945"/>
            <a:ext cx="6097712" cy="769441"/>
          </a:xfrm>
          <a:prstGeom prst="rect">
            <a:avLst/>
          </a:prstGeom>
          <a:noFill/>
        </p:spPr>
        <p:txBody>
          <a:bodyPr wrap="square">
            <a:spAutoFit/>
          </a:bodyPr>
          <a:lstStyle/>
          <a:p>
            <a:r>
              <a:rPr lang="en-IN" sz="4400" b="1" dirty="0">
                <a:solidFill>
                  <a:schemeClr val="accent2">
                    <a:lumMod val="50000"/>
                  </a:schemeClr>
                </a:solidFill>
                <a:latin typeface="Times New Roman" panose="02020603050405020304" pitchFamily="18" charset="0"/>
                <a:ea typeface="Calibri" panose="020F0502020204030204" pitchFamily="34" charset="0"/>
              </a:rPr>
              <a:t>P</a:t>
            </a:r>
            <a:r>
              <a:rPr lang="en-IN" sz="4400" b="1" dirty="0">
                <a:solidFill>
                  <a:schemeClr val="accent2">
                    <a:lumMod val="50000"/>
                  </a:schemeClr>
                </a:solidFill>
                <a:effectLst/>
                <a:latin typeface="Times New Roman" panose="02020603050405020304" pitchFamily="18" charset="0"/>
                <a:ea typeface="Calibri" panose="020F0502020204030204" pitchFamily="34" charset="0"/>
              </a:rPr>
              <a:t>roject task</a:t>
            </a:r>
            <a:endParaRPr lang="en-IN" sz="4400" b="1" dirty="0">
              <a:solidFill>
                <a:schemeClr val="accent2">
                  <a:lumMod val="50000"/>
                </a:schemeClr>
              </a:solidFill>
            </a:endParaRPr>
          </a:p>
        </p:txBody>
      </p:sp>
      <p:graphicFrame>
        <p:nvGraphicFramePr>
          <p:cNvPr id="4" name="Table 3">
            <a:extLst>
              <a:ext uri="{FF2B5EF4-FFF2-40B4-BE49-F238E27FC236}">
                <a16:creationId xmlns:a16="http://schemas.microsoft.com/office/drawing/2014/main" id="{574CE3FF-09AF-4F18-BBCA-2D13647B9C99}"/>
              </a:ext>
            </a:extLst>
          </p:cNvPr>
          <p:cNvGraphicFramePr>
            <a:graphicFrameLocks noGrp="1"/>
          </p:cNvGraphicFramePr>
          <p:nvPr>
            <p:extLst>
              <p:ext uri="{D42A27DB-BD31-4B8C-83A1-F6EECF244321}">
                <p14:modId xmlns:p14="http://schemas.microsoft.com/office/powerpoint/2010/main" val="2007168181"/>
              </p:ext>
            </p:extLst>
          </p:nvPr>
        </p:nvGraphicFramePr>
        <p:xfrm>
          <a:off x="2110514" y="1225749"/>
          <a:ext cx="8738996" cy="5442966"/>
        </p:xfrm>
        <a:graphic>
          <a:graphicData uri="http://schemas.openxmlformats.org/drawingml/2006/table">
            <a:tbl>
              <a:tblPr firstRow="1" firstCol="1" bandRow="1">
                <a:tableStyleId>{5C22544A-7EE6-4342-B048-85BDC9FD1C3A}</a:tableStyleId>
              </a:tblPr>
              <a:tblGrid>
                <a:gridCol w="688186">
                  <a:extLst>
                    <a:ext uri="{9D8B030D-6E8A-4147-A177-3AD203B41FA5}">
                      <a16:colId xmlns:a16="http://schemas.microsoft.com/office/drawing/2014/main" val="260405576"/>
                    </a:ext>
                  </a:extLst>
                </a:gridCol>
                <a:gridCol w="2604446">
                  <a:extLst>
                    <a:ext uri="{9D8B030D-6E8A-4147-A177-3AD203B41FA5}">
                      <a16:colId xmlns:a16="http://schemas.microsoft.com/office/drawing/2014/main" val="3691273120"/>
                    </a:ext>
                  </a:extLst>
                </a:gridCol>
                <a:gridCol w="5446364">
                  <a:extLst>
                    <a:ext uri="{9D8B030D-6E8A-4147-A177-3AD203B41FA5}">
                      <a16:colId xmlns:a16="http://schemas.microsoft.com/office/drawing/2014/main" val="3855742132"/>
                    </a:ext>
                  </a:extLst>
                </a:gridCol>
              </a:tblGrid>
              <a:tr h="582917">
                <a:tc>
                  <a:txBody>
                    <a:bodyPr/>
                    <a:lstStyle/>
                    <a:p>
                      <a:pPr>
                        <a:lnSpc>
                          <a:spcPct val="107000"/>
                        </a:lnSpc>
                        <a:spcAft>
                          <a:spcPts val="800"/>
                        </a:spcAft>
                      </a:pPr>
                      <a:r>
                        <a:rPr lang="en-IN" sz="2000">
                          <a:effectLst/>
                        </a:rPr>
                        <a:t>S.no. </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2000">
                          <a:effectLst/>
                        </a:rPr>
                        <a:t>Activities </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2000" dirty="0">
                          <a:effectLst/>
                        </a:rPr>
                        <a:t>Description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60077454"/>
                  </a:ext>
                </a:extLst>
              </a:tr>
              <a:tr h="582917">
                <a:tc>
                  <a:txBody>
                    <a:bodyPr/>
                    <a:lstStyle/>
                    <a:p>
                      <a:pPr>
                        <a:lnSpc>
                          <a:spcPct val="107000"/>
                        </a:lnSpc>
                        <a:spcAft>
                          <a:spcPts val="800"/>
                        </a:spcAft>
                      </a:pPr>
                      <a:r>
                        <a:rPr lang="en-IN" sz="2000">
                          <a:effectLst/>
                        </a:rPr>
                        <a:t>1. </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2000">
                          <a:effectLst/>
                        </a:rPr>
                        <a:t>Skills and knowledge identification </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2000">
                          <a:effectLst/>
                        </a:rPr>
                        <a:t>Analysis the skills and knowledge of each team member by asking some question related to the filed. </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29330557"/>
                  </a:ext>
                </a:extLst>
              </a:tr>
              <a:tr h="880951">
                <a:tc>
                  <a:txBody>
                    <a:bodyPr/>
                    <a:lstStyle/>
                    <a:p>
                      <a:pPr>
                        <a:lnSpc>
                          <a:spcPct val="107000"/>
                        </a:lnSpc>
                        <a:spcAft>
                          <a:spcPts val="800"/>
                        </a:spcAft>
                      </a:pPr>
                      <a:r>
                        <a:rPr lang="en-IN" sz="2000">
                          <a:effectLst/>
                        </a:rPr>
                        <a:t>2.</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2000">
                          <a:effectLst/>
                        </a:rPr>
                        <a:t>Formulating the project </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2000" dirty="0">
                          <a:effectLst/>
                        </a:rPr>
                        <a:t>Choose the best project proposal to start the project such as company currently accept the school newsletter project.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16190929"/>
                  </a:ext>
                </a:extLst>
              </a:tr>
              <a:tr h="582917">
                <a:tc>
                  <a:txBody>
                    <a:bodyPr/>
                    <a:lstStyle/>
                    <a:p>
                      <a:pPr>
                        <a:lnSpc>
                          <a:spcPct val="107000"/>
                        </a:lnSpc>
                        <a:spcAft>
                          <a:spcPts val="800"/>
                        </a:spcAft>
                      </a:pPr>
                      <a:r>
                        <a:rPr lang="en-IN" sz="2000">
                          <a:effectLst/>
                        </a:rPr>
                        <a:t>3.</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2000">
                          <a:effectLst/>
                        </a:rPr>
                        <a:t>Design the newsletter </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2000">
                          <a:effectLst/>
                        </a:rPr>
                        <a:t>Find the best and suitable design to prepare the newsletter such as font size, outlets, etc. </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7743127"/>
                  </a:ext>
                </a:extLst>
              </a:tr>
              <a:tr h="582917">
                <a:tc>
                  <a:txBody>
                    <a:bodyPr/>
                    <a:lstStyle/>
                    <a:p>
                      <a:pPr>
                        <a:lnSpc>
                          <a:spcPct val="107000"/>
                        </a:lnSpc>
                        <a:spcAft>
                          <a:spcPts val="800"/>
                        </a:spcAft>
                      </a:pPr>
                      <a:r>
                        <a:rPr lang="en-IN" sz="2000">
                          <a:effectLst/>
                        </a:rPr>
                        <a:t>4.</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2000">
                          <a:effectLst/>
                        </a:rPr>
                        <a:t>Editing in the newsletter </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2000">
                          <a:effectLst/>
                        </a:rPr>
                        <a:t>Edit the newsletter according to needs of the customer by removing and add the information. </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67829007"/>
                  </a:ext>
                </a:extLst>
              </a:tr>
              <a:tr h="880951">
                <a:tc>
                  <a:txBody>
                    <a:bodyPr/>
                    <a:lstStyle/>
                    <a:p>
                      <a:pPr>
                        <a:lnSpc>
                          <a:spcPct val="107000"/>
                        </a:lnSpc>
                        <a:spcAft>
                          <a:spcPts val="800"/>
                        </a:spcAft>
                      </a:pPr>
                      <a:r>
                        <a:rPr lang="en-IN" sz="2000">
                          <a:effectLst/>
                        </a:rPr>
                        <a:t>5.</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2000">
                          <a:effectLst/>
                        </a:rPr>
                        <a:t>Gathering information </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2000">
                          <a:effectLst/>
                        </a:rPr>
                        <a:t>Use best communication method to collect the audience information to write the best content in the newsletter.</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2468674"/>
                  </a:ext>
                </a:extLst>
              </a:tr>
              <a:tr h="582917">
                <a:tc>
                  <a:txBody>
                    <a:bodyPr/>
                    <a:lstStyle/>
                    <a:p>
                      <a:pPr>
                        <a:lnSpc>
                          <a:spcPct val="107000"/>
                        </a:lnSpc>
                        <a:spcAft>
                          <a:spcPts val="800"/>
                        </a:spcAft>
                      </a:pPr>
                      <a:r>
                        <a:rPr lang="en-IN" sz="2000">
                          <a:effectLst/>
                        </a:rPr>
                        <a:t>6.</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2000">
                          <a:effectLst/>
                        </a:rPr>
                        <a:t>Distribution of the newsletter </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2000" dirty="0">
                          <a:effectLst/>
                        </a:rPr>
                        <a:t>Distribute the newsletter to the targeted audience with the help of email facility.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59060430"/>
                  </a:ext>
                </a:extLst>
              </a:tr>
            </a:tbl>
          </a:graphicData>
        </a:graphic>
      </p:graphicFrame>
    </p:spTree>
    <p:extLst>
      <p:ext uri="{BB962C8B-B14F-4D97-AF65-F5344CB8AC3E}">
        <p14:creationId xmlns:p14="http://schemas.microsoft.com/office/powerpoint/2010/main" val="2943706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03C034C-E63B-4F61-A32F-8935346763EA}"/>
              </a:ext>
            </a:extLst>
          </p:cNvPr>
          <p:cNvSpPr txBox="1"/>
          <p:nvPr/>
        </p:nvSpPr>
        <p:spPr>
          <a:xfrm>
            <a:off x="3047144" y="298218"/>
            <a:ext cx="6097712" cy="1569660"/>
          </a:xfrm>
          <a:prstGeom prst="rect">
            <a:avLst/>
          </a:prstGeom>
          <a:noFill/>
        </p:spPr>
        <p:txBody>
          <a:bodyPr wrap="square">
            <a:spAutoFit/>
          </a:bodyPr>
          <a:lstStyle/>
          <a:p>
            <a:r>
              <a:rPr lang="en-IN" sz="4800" b="1" dirty="0">
                <a:solidFill>
                  <a:schemeClr val="accent2">
                    <a:lumMod val="50000"/>
                  </a:schemeClr>
                </a:solidFill>
                <a:effectLst/>
                <a:latin typeface="Times New Roman" panose="02020603050405020304" pitchFamily="18" charset="0"/>
                <a:ea typeface="Calibri" panose="020F0502020204030204" pitchFamily="34" charset="0"/>
              </a:rPr>
              <a:t>Allocation of the roles and responsibilities </a:t>
            </a:r>
            <a:endParaRPr lang="en-IN" sz="4800" b="1" dirty="0">
              <a:solidFill>
                <a:schemeClr val="accent2">
                  <a:lumMod val="50000"/>
                </a:schemeClr>
              </a:solidFill>
            </a:endParaRPr>
          </a:p>
        </p:txBody>
      </p:sp>
      <p:graphicFrame>
        <p:nvGraphicFramePr>
          <p:cNvPr id="4" name="Table 3">
            <a:extLst>
              <a:ext uri="{FF2B5EF4-FFF2-40B4-BE49-F238E27FC236}">
                <a16:creationId xmlns:a16="http://schemas.microsoft.com/office/drawing/2014/main" id="{E89DBAE7-56EE-4826-9A60-C1AA5E98B7DA}"/>
              </a:ext>
            </a:extLst>
          </p:cNvPr>
          <p:cNvGraphicFramePr>
            <a:graphicFrameLocks noGrp="1"/>
          </p:cNvGraphicFramePr>
          <p:nvPr>
            <p:extLst>
              <p:ext uri="{D42A27DB-BD31-4B8C-83A1-F6EECF244321}">
                <p14:modId xmlns:p14="http://schemas.microsoft.com/office/powerpoint/2010/main" val="3529590210"/>
              </p:ext>
            </p:extLst>
          </p:nvPr>
        </p:nvGraphicFramePr>
        <p:xfrm>
          <a:off x="2028319" y="2395563"/>
          <a:ext cx="9016399" cy="3789483"/>
        </p:xfrm>
        <a:graphic>
          <a:graphicData uri="http://schemas.openxmlformats.org/drawingml/2006/table">
            <a:tbl>
              <a:tblPr firstRow="1" firstCol="1" bandRow="1">
                <a:tableStyleId>{5C22544A-7EE6-4342-B048-85BDC9FD1C3A}</a:tableStyleId>
              </a:tblPr>
              <a:tblGrid>
                <a:gridCol w="710031">
                  <a:extLst>
                    <a:ext uri="{9D8B030D-6E8A-4147-A177-3AD203B41FA5}">
                      <a16:colId xmlns:a16="http://schemas.microsoft.com/office/drawing/2014/main" val="2077627363"/>
                    </a:ext>
                  </a:extLst>
                </a:gridCol>
                <a:gridCol w="5440241">
                  <a:extLst>
                    <a:ext uri="{9D8B030D-6E8A-4147-A177-3AD203B41FA5}">
                      <a16:colId xmlns:a16="http://schemas.microsoft.com/office/drawing/2014/main" val="1815360948"/>
                    </a:ext>
                  </a:extLst>
                </a:gridCol>
                <a:gridCol w="2866127">
                  <a:extLst>
                    <a:ext uri="{9D8B030D-6E8A-4147-A177-3AD203B41FA5}">
                      <a16:colId xmlns:a16="http://schemas.microsoft.com/office/drawing/2014/main" val="273429038"/>
                    </a:ext>
                  </a:extLst>
                </a:gridCol>
              </a:tblGrid>
              <a:tr h="857148">
                <a:tc>
                  <a:txBody>
                    <a:bodyPr/>
                    <a:lstStyle/>
                    <a:p>
                      <a:pPr>
                        <a:lnSpc>
                          <a:spcPct val="107000"/>
                        </a:lnSpc>
                        <a:spcAft>
                          <a:spcPts val="800"/>
                        </a:spcAft>
                      </a:pPr>
                      <a:r>
                        <a:rPr lang="en-IN" sz="2000">
                          <a:effectLst/>
                        </a:rPr>
                        <a:t>S.no.</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2000" dirty="0">
                          <a:effectLst/>
                        </a:rPr>
                        <a:t>Roles and responsibilities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2000">
                          <a:effectLst/>
                        </a:rPr>
                        <a:t>Team member assigned </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5340773"/>
                  </a:ext>
                </a:extLst>
              </a:tr>
              <a:tr h="418905">
                <a:tc>
                  <a:txBody>
                    <a:bodyPr/>
                    <a:lstStyle/>
                    <a:p>
                      <a:pPr>
                        <a:lnSpc>
                          <a:spcPct val="107000"/>
                        </a:lnSpc>
                        <a:spcAft>
                          <a:spcPts val="800"/>
                        </a:spcAft>
                      </a:pPr>
                      <a:r>
                        <a:rPr lang="en-IN" sz="2000">
                          <a:effectLst/>
                        </a:rPr>
                        <a:t>1.</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2000">
                          <a:effectLst/>
                        </a:rPr>
                        <a:t>Skills and knowledge identification </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2000">
                          <a:effectLst/>
                        </a:rPr>
                        <a:t>All the team member </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35648568"/>
                  </a:ext>
                </a:extLst>
              </a:tr>
              <a:tr h="418905">
                <a:tc>
                  <a:txBody>
                    <a:bodyPr/>
                    <a:lstStyle/>
                    <a:p>
                      <a:pPr>
                        <a:lnSpc>
                          <a:spcPct val="107000"/>
                        </a:lnSpc>
                        <a:spcAft>
                          <a:spcPts val="800"/>
                        </a:spcAft>
                      </a:pPr>
                      <a:r>
                        <a:rPr lang="en-IN" sz="2000">
                          <a:effectLst/>
                        </a:rPr>
                        <a:t>2.</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2000">
                          <a:effectLst/>
                        </a:rPr>
                        <a:t>Formulating the project </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2000">
                          <a:effectLst/>
                        </a:rPr>
                        <a:t>Mr. James </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13081001"/>
                  </a:ext>
                </a:extLst>
              </a:tr>
              <a:tr h="418905">
                <a:tc>
                  <a:txBody>
                    <a:bodyPr/>
                    <a:lstStyle/>
                    <a:p>
                      <a:pPr>
                        <a:lnSpc>
                          <a:spcPct val="107000"/>
                        </a:lnSpc>
                        <a:spcAft>
                          <a:spcPts val="800"/>
                        </a:spcAft>
                      </a:pPr>
                      <a:r>
                        <a:rPr lang="en-IN" sz="2000">
                          <a:effectLst/>
                        </a:rPr>
                        <a:t>3.</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2000">
                          <a:effectLst/>
                        </a:rPr>
                        <a:t>Design the newsletter </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2000">
                          <a:effectLst/>
                        </a:rPr>
                        <a:t>Mr. Thomas</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41064607"/>
                  </a:ext>
                </a:extLst>
              </a:tr>
              <a:tr h="418905">
                <a:tc>
                  <a:txBody>
                    <a:bodyPr/>
                    <a:lstStyle/>
                    <a:p>
                      <a:pPr>
                        <a:lnSpc>
                          <a:spcPct val="107000"/>
                        </a:lnSpc>
                        <a:spcAft>
                          <a:spcPts val="800"/>
                        </a:spcAft>
                      </a:pPr>
                      <a:r>
                        <a:rPr lang="en-IN" sz="2000">
                          <a:effectLst/>
                        </a:rPr>
                        <a:t>4.</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2000">
                          <a:effectLst/>
                        </a:rPr>
                        <a:t>Editing in the newsletter </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2000">
                          <a:effectLst/>
                        </a:rPr>
                        <a:t>Mr. Oliver </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50704472"/>
                  </a:ext>
                </a:extLst>
              </a:tr>
              <a:tr h="418905">
                <a:tc>
                  <a:txBody>
                    <a:bodyPr/>
                    <a:lstStyle/>
                    <a:p>
                      <a:pPr>
                        <a:lnSpc>
                          <a:spcPct val="107000"/>
                        </a:lnSpc>
                        <a:spcAft>
                          <a:spcPts val="800"/>
                        </a:spcAft>
                      </a:pPr>
                      <a:r>
                        <a:rPr lang="en-IN" sz="2000">
                          <a:effectLst/>
                        </a:rPr>
                        <a:t>5.</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2000">
                          <a:effectLst/>
                        </a:rPr>
                        <a:t>Gathering information </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2000">
                          <a:effectLst/>
                        </a:rPr>
                        <a:t>All the team member.</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76006290"/>
                  </a:ext>
                </a:extLst>
              </a:tr>
              <a:tr h="418905">
                <a:tc>
                  <a:txBody>
                    <a:bodyPr/>
                    <a:lstStyle/>
                    <a:p>
                      <a:pPr>
                        <a:lnSpc>
                          <a:spcPct val="107000"/>
                        </a:lnSpc>
                        <a:spcAft>
                          <a:spcPts val="800"/>
                        </a:spcAft>
                      </a:pPr>
                      <a:r>
                        <a:rPr lang="en-IN" sz="2000">
                          <a:effectLst/>
                        </a:rPr>
                        <a:t>6.</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2000">
                          <a:effectLst/>
                        </a:rPr>
                        <a:t>Distribution of the newsletter </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2000">
                          <a:effectLst/>
                        </a:rPr>
                        <a:t>All the team members </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97228056"/>
                  </a:ext>
                </a:extLst>
              </a:tr>
              <a:tr h="418905">
                <a:tc>
                  <a:txBody>
                    <a:bodyPr/>
                    <a:lstStyle/>
                    <a:p>
                      <a:pPr>
                        <a:lnSpc>
                          <a:spcPct val="107000"/>
                        </a:lnSpc>
                        <a:spcAft>
                          <a:spcPts val="800"/>
                        </a:spcAft>
                      </a:pPr>
                      <a:r>
                        <a:rPr lang="en-IN" sz="2000">
                          <a:effectLst/>
                        </a:rPr>
                        <a:t>7.</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2000">
                          <a:effectLst/>
                        </a:rPr>
                        <a:t>Administration management </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2000" dirty="0">
                          <a:effectLst/>
                        </a:rPr>
                        <a:t>Mr. Jack</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40595792"/>
                  </a:ext>
                </a:extLst>
              </a:tr>
            </a:tbl>
          </a:graphicData>
        </a:graphic>
      </p:graphicFrame>
    </p:spTree>
    <p:extLst>
      <p:ext uri="{BB962C8B-B14F-4D97-AF65-F5344CB8AC3E}">
        <p14:creationId xmlns:p14="http://schemas.microsoft.com/office/powerpoint/2010/main" val="3296591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4C52BE8-7A1F-4FB2-8646-9E96D5A2EDD0}"/>
              </a:ext>
            </a:extLst>
          </p:cNvPr>
          <p:cNvSpPr txBox="1"/>
          <p:nvPr/>
        </p:nvSpPr>
        <p:spPr>
          <a:xfrm>
            <a:off x="3254340" y="195427"/>
            <a:ext cx="6097712" cy="769441"/>
          </a:xfrm>
          <a:prstGeom prst="rect">
            <a:avLst/>
          </a:prstGeom>
          <a:noFill/>
        </p:spPr>
        <p:txBody>
          <a:bodyPr wrap="square">
            <a:spAutoFit/>
          </a:bodyPr>
          <a:lstStyle/>
          <a:p>
            <a:r>
              <a:rPr lang="en-IN" sz="4400" b="1" dirty="0">
                <a:solidFill>
                  <a:schemeClr val="accent2">
                    <a:lumMod val="50000"/>
                  </a:schemeClr>
                </a:solidFill>
                <a:effectLst/>
                <a:latin typeface="Times New Roman" panose="02020603050405020304" pitchFamily="18" charset="0"/>
                <a:ea typeface="Calibri" panose="020F0502020204030204" pitchFamily="34" charset="0"/>
              </a:rPr>
              <a:t>Logistic and resource </a:t>
            </a:r>
            <a:endParaRPr lang="en-IN" sz="4400" b="1" dirty="0">
              <a:solidFill>
                <a:schemeClr val="accent2">
                  <a:lumMod val="50000"/>
                </a:schemeClr>
              </a:solidFill>
            </a:endParaRPr>
          </a:p>
        </p:txBody>
      </p:sp>
      <p:graphicFrame>
        <p:nvGraphicFramePr>
          <p:cNvPr id="4" name="Table 3">
            <a:extLst>
              <a:ext uri="{FF2B5EF4-FFF2-40B4-BE49-F238E27FC236}">
                <a16:creationId xmlns:a16="http://schemas.microsoft.com/office/drawing/2014/main" id="{DB234CEA-49FF-467B-88C1-95B5A2D5D4FE}"/>
              </a:ext>
            </a:extLst>
          </p:cNvPr>
          <p:cNvGraphicFramePr>
            <a:graphicFrameLocks noGrp="1"/>
          </p:cNvGraphicFramePr>
          <p:nvPr>
            <p:extLst>
              <p:ext uri="{D42A27DB-BD31-4B8C-83A1-F6EECF244321}">
                <p14:modId xmlns:p14="http://schemas.microsoft.com/office/powerpoint/2010/main" val="3760034093"/>
              </p:ext>
            </p:extLst>
          </p:nvPr>
        </p:nvGraphicFramePr>
        <p:xfrm>
          <a:off x="1905032" y="1915160"/>
          <a:ext cx="8944478" cy="4095222"/>
        </p:xfrm>
        <a:graphic>
          <a:graphicData uri="http://schemas.openxmlformats.org/drawingml/2006/table">
            <a:tbl>
              <a:tblPr firstRow="1" firstCol="1" bandRow="1">
                <a:tableStyleId>{5C22544A-7EE6-4342-B048-85BDC9FD1C3A}</a:tableStyleId>
              </a:tblPr>
              <a:tblGrid>
                <a:gridCol w="704368">
                  <a:extLst>
                    <a:ext uri="{9D8B030D-6E8A-4147-A177-3AD203B41FA5}">
                      <a16:colId xmlns:a16="http://schemas.microsoft.com/office/drawing/2014/main" val="2962242143"/>
                    </a:ext>
                  </a:extLst>
                </a:gridCol>
                <a:gridCol w="4095253">
                  <a:extLst>
                    <a:ext uri="{9D8B030D-6E8A-4147-A177-3AD203B41FA5}">
                      <a16:colId xmlns:a16="http://schemas.microsoft.com/office/drawing/2014/main" val="928326353"/>
                    </a:ext>
                  </a:extLst>
                </a:gridCol>
                <a:gridCol w="2147826">
                  <a:extLst>
                    <a:ext uri="{9D8B030D-6E8A-4147-A177-3AD203B41FA5}">
                      <a16:colId xmlns:a16="http://schemas.microsoft.com/office/drawing/2014/main" val="909422752"/>
                    </a:ext>
                  </a:extLst>
                </a:gridCol>
                <a:gridCol w="1997031">
                  <a:extLst>
                    <a:ext uri="{9D8B030D-6E8A-4147-A177-3AD203B41FA5}">
                      <a16:colId xmlns:a16="http://schemas.microsoft.com/office/drawing/2014/main" val="3202152643"/>
                    </a:ext>
                  </a:extLst>
                </a:gridCol>
              </a:tblGrid>
              <a:tr h="1035487">
                <a:tc>
                  <a:txBody>
                    <a:bodyPr/>
                    <a:lstStyle/>
                    <a:p>
                      <a:pPr>
                        <a:lnSpc>
                          <a:spcPct val="107000"/>
                        </a:lnSpc>
                        <a:spcAft>
                          <a:spcPts val="800"/>
                        </a:spcAft>
                      </a:pPr>
                      <a:r>
                        <a:rPr lang="en-IN" sz="2400">
                          <a:effectLst/>
                        </a:rPr>
                        <a:t>S.no.</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2400">
                          <a:effectLst/>
                        </a:rPr>
                        <a:t>Activity </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2400">
                          <a:effectLst/>
                        </a:rPr>
                        <a:t>Who</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2400">
                          <a:effectLst/>
                        </a:rPr>
                        <a:t>When </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36909066"/>
                  </a:ext>
                </a:extLst>
              </a:tr>
              <a:tr h="506062">
                <a:tc>
                  <a:txBody>
                    <a:bodyPr/>
                    <a:lstStyle/>
                    <a:p>
                      <a:pPr>
                        <a:lnSpc>
                          <a:spcPct val="107000"/>
                        </a:lnSpc>
                        <a:spcAft>
                          <a:spcPts val="800"/>
                        </a:spcAft>
                      </a:pPr>
                      <a:r>
                        <a:rPr lang="en-IN" sz="2400">
                          <a:effectLst/>
                        </a:rPr>
                        <a:t>1. </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2400">
                          <a:effectLst/>
                        </a:rPr>
                        <a:t>Meeting minuities </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2400">
                          <a:effectLst/>
                        </a:rPr>
                        <a:t>Mr. Tom </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2400">
                          <a:effectLst/>
                        </a:rPr>
                        <a:t>1 week</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29139210"/>
                  </a:ext>
                </a:extLst>
              </a:tr>
              <a:tr h="506062">
                <a:tc>
                  <a:txBody>
                    <a:bodyPr/>
                    <a:lstStyle/>
                    <a:p>
                      <a:pPr>
                        <a:lnSpc>
                          <a:spcPct val="107000"/>
                        </a:lnSpc>
                        <a:spcAft>
                          <a:spcPts val="800"/>
                        </a:spcAft>
                      </a:pPr>
                      <a:r>
                        <a:rPr lang="en-IN" sz="2400">
                          <a:effectLst/>
                        </a:rPr>
                        <a:t>2.</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2400" dirty="0">
                          <a:effectLst/>
                        </a:rPr>
                        <a:t>Project presentation </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2400">
                          <a:effectLst/>
                        </a:rPr>
                        <a:t>Mr. Jack </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2400">
                          <a:effectLst/>
                        </a:rPr>
                        <a:t>1 week</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55547755"/>
                  </a:ext>
                </a:extLst>
              </a:tr>
              <a:tr h="506062">
                <a:tc>
                  <a:txBody>
                    <a:bodyPr/>
                    <a:lstStyle/>
                    <a:p>
                      <a:pPr>
                        <a:lnSpc>
                          <a:spcPct val="107000"/>
                        </a:lnSpc>
                        <a:spcAft>
                          <a:spcPts val="800"/>
                        </a:spcAft>
                      </a:pPr>
                      <a:r>
                        <a:rPr lang="en-IN" sz="2400">
                          <a:effectLst/>
                        </a:rPr>
                        <a:t>3.</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2400">
                          <a:effectLst/>
                        </a:rPr>
                        <a:t>Design the newsletter </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2400">
                          <a:effectLst/>
                        </a:rPr>
                        <a:t>Mr. Thomas</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2400">
                          <a:effectLst/>
                        </a:rPr>
                        <a:t>1 week</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36987217"/>
                  </a:ext>
                </a:extLst>
              </a:tr>
              <a:tr h="506062">
                <a:tc>
                  <a:txBody>
                    <a:bodyPr/>
                    <a:lstStyle/>
                    <a:p>
                      <a:pPr>
                        <a:lnSpc>
                          <a:spcPct val="107000"/>
                        </a:lnSpc>
                        <a:spcAft>
                          <a:spcPts val="800"/>
                        </a:spcAft>
                      </a:pPr>
                      <a:r>
                        <a:rPr lang="en-IN" sz="2400">
                          <a:effectLst/>
                        </a:rPr>
                        <a:t>4.</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2400">
                          <a:effectLst/>
                        </a:rPr>
                        <a:t>Editing in the newsletter </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2400">
                          <a:effectLst/>
                        </a:rPr>
                        <a:t>Mr. Oliver </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2400">
                          <a:effectLst/>
                        </a:rPr>
                        <a:t>1 week</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90106071"/>
                  </a:ext>
                </a:extLst>
              </a:tr>
              <a:tr h="1035487">
                <a:tc>
                  <a:txBody>
                    <a:bodyPr/>
                    <a:lstStyle/>
                    <a:p>
                      <a:pPr>
                        <a:lnSpc>
                          <a:spcPct val="107000"/>
                        </a:lnSpc>
                        <a:spcAft>
                          <a:spcPts val="800"/>
                        </a:spcAft>
                      </a:pPr>
                      <a:r>
                        <a:rPr lang="en-IN" sz="2400">
                          <a:effectLst/>
                        </a:rPr>
                        <a:t>5.</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2400">
                          <a:effectLst/>
                        </a:rPr>
                        <a:t>Gathering information </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2400">
                          <a:effectLst/>
                        </a:rPr>
                        <a:t>All the team member</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2400" dirty="0">
                          <a:effectLst/>
                        </a:rPr>
                        <a:t>1 week</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67687814"/>
                  </a:ext>
                </a:extLst>
              </a:tr>
            </a:tbl>
          </a:graphicData>
        </a:graphic>
      </p:graphicFrame>
    </p:spTree>
    <p:extLst>
      <p:ext uri="{BB962C8B-B14F-4D97-AF65-F5344CB8AC3E}">
        <p14:creationId xmlns:p14="http://schemas.microsoft.com/office/powerpoint/2010/main" val="371091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867A104-6123-4C2C-97AF-5022B6DFBD3A}"/>
              </a:ext>
            </a:extLst>
          </p:cNvPr>
          <p:cNvSpPr txBox="1"/>
          <p:nvPr/>
        </p:nvSpPr>
        <p:spPr>
          <a:xfrm>
            <a:off x="2730357" y="285573"/>
            <a:ext cx="6097712" cy="1634037"/>
          </a:xfrm>
          <a:prstGeom prst="rect">
            <a:avLst/>
          </a:prstGeom>
          <a:noFill/>
        </p:spPr>
        <p:txBody>
          <a:bodyPr wrap="square">
            <a:spAutoFit/>
          </a:bodyPr>
          <a:lstStyle/>
          <a:p>
            <a:pPr>
              <a:lnSpc>
                <a:spcPct val="107000"/>
              </a:lnSpc>
              <a:spcAft>
                <a:spcPts val="800"/>
              </a:spcAft>
            </a:pPr>
            <a:r>
              <a:rPr lang="en-IN" sz="4800" b="1">
                <a:solidFill>
                  <a:schemeClr val="accent2">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Group guidelines and procedures </a:t>
            </a:r>
            <a:endParaRPr lang="en-IN" sz="4400" b="1"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495034CF-E253-4107-BE93-659DAD8D856E}"/>
              </a:ext>
            </a:extLst>
          </p:cNvPr>
          <p:cNvSpPr txBox="1"/>
          <p:nvPr/>
        </p:nvSpPr>
        <p:spPr>
          <a:xfrm>
            <a:off x="2863921" y="2427131"/>
            <a:ext cx="9084924" cy="3360535"/>
          </a:xfrm>
          <a:prstGeom prst="rect">
            <a:avLst/>
          </a:prstGeom>
          <a:noFill/>
        </p:spPr>
        <p:txBody>
          <a:bodyPr wrap="square">
            <a:spAutoFit/>
          </a:bodyPr>
          <a:lstStyle/>
          <a:p>
            <a:pPr>
              <a:lnSpc>
                <a:spcPct val="107000"/>
              </a:lnSpc>
              <a:spcAft>
                <a:spcPts val="800"/>
              </a:spcAft>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1. Conduct the team meeting</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a) Manager must listen to view point of each team member in the team meeting. </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b) Treat all the team member equally without doing discrimination. </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2. Communication of team members</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Senior manager of the business must communicate all the changes to the team member on time and also provide training courses related to the new working procedures. </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3. Submission of work</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All the team member submits their work to their respected team leaders and get the feedback related to the work to improve their performance.</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96335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9231ABB-9E82-4EC8-997D-5DD5D07FDEA3}"/>
              </a:ext>
            </a:extLst>
          </p:cNvPr>
          <p:cNvSpPr txBox="1"/>
          <p:nvPr/>
        </p:nvSpPr>
        <p:spPr>
          <a:xfrm>
            <a:off x="3305710" y="144107"/>
            <a:ext cx="6097712" cy="1323439"/>
          </a:xfrm>
          <a:prstGeom prst="rect">
            <a:avLst/>
          </a:prstGeom>
          <a:noFill/>
        </p:spPr>
        <p:txBody>
          <a:bodyPr wrap="square">
            <a:spAutoFit/>
          </a:bodyPr>
          <a:lstStyle/>
          <a:p>
            <a:r>
              <a:rPr lang="en-IN" sz="4000" b="1" dirty="0">
                <a:solidFill>
                  <a:schemeClr val="accent2">
                    <a:lumMod val="50000"/>
                  </a:schemeClr>
                </a:solidFill>
                <a:effectLst/>
                <a:latin typeface="Times New Roman" panose="02020603050405020304" pitchFamily="18" charset="0"/>
                <a:ea typeface="Calibri" panose="020F0502020204030204" pitchFamily="34" charset="0"/>
              </a:rPr>
              <a:t>Team communication methods and strategies </a:t>
            </a:r>
            <a:endParaRPr lang="en-IN" sz="4000" b="1" dirty="0">
              <a:solidFill>
                <a:schemeClr val="accent2">
                  <a:lumMod val="50000"/>
                </a:schemeClr>
              </a:solidFill>
            </a:endParaRPr>
          </a:p>
        </p:txBody>
      </p:sp>
      <p:sp>
        <p:nvSpPr>
          <p:cNvPr id="7" name="TextBox 6">
            <a:extLst>
              <a:ext uri="{FF2B5EF4-FFF2-40B4-BE49-F238E27FC236}">
                <a16:creationId xmlns:a16="http://schemas.microsoft.com/office/drawing/2014/main" id="{8F724C55-C132-4A59-87FE-58AB50F8E46D}"/>
              </a:ext>
            </a:extLst>
          </p:cNvPr>
          <p:cNvSpPr txBox="1"/>
          <p:nvPr/>
        </p:nvSpPr>
        <p:spPr>
          <a:xfrm>
            <a:off x="2514599" y="2069501"/>
            <a:ext cx="9064375" cy="4423968"/>
          </a:xfrm>
          <a:prstGeom prst="rect">
            <a:avLst/>
          </a:prstGeom>
          <a:noFill/>
        </p:spPr>
        <p:txBody>
          <a:bodyPr wrap="square">
            <a:spAutoFit/>
          </a:bodyPr>
          <a:lstStyle/>
          <a:p>
            <a:pPr>
              <a:lnSpc>
                <a:spcPct val="107000"/>
              </a:lnSpc>
              <a:spcAft>
                <a:spcPts val="800"/>
              </a:spcAft>
            </a:pP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a) Verbal communication – Manager can use the verbal communication to provide information to the team member directly by conduct the team meeting. </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b) Non-verbal communication – manager can use the non-verbal communication to deliver the information to the team member with the help of facial expression and gestures. </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c) Written communication – Manager can use the written communication method to provide update information to the team member with the help of email facilities. </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80421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8D535CE-877D-4FD0-9F48-DAB627C9AD5F}"/>
              </a:ext>
            </a:extLst>
          </p:cNvPr>
          <p:cNvSpPr txBox="1"/>
          <p:nvPr/>
        </p:nvSpPr>
        <p:spPr>
          <a:xfrm>
            <a:off x="3470096" y="380412"/>
            <a:ext cx="6097712" cy="1446550"/>
          </a:xfrm>
          <a:prstGeom prst="rect">
            <a:avLst/>
          </a:prstGeom>
          <a:noFill/>
        </p:spPr>
        <p:txBody>
          <a:bodyPr wrap="square">
            <a:spAutoFit/>
          </a:bodyPr>
          <a:lstStyle/>
          <a:p>
            <a:r>
              <a:rPr lang="en-IN" sz="4400" b="1" dirty="0">
                <a:solidFill>
                  <a:schemeClr val="accent2">
                    <a:lumMod val="50000"/>
                  </a:schemeClr>
                </a:solidFill>
                <a:effectLst/>
                <a:latin typeface="Times New Roman" panose="02020603050405020304" pitchFamily="18" charset="0"/>
                <a:ea typeface="Calibri" panose="020F0502020204030204" pitchFamily="34" charset="0"/>
              </a:rPr>
              <a:t>Our communication strategies </a:t>
            </a:r>
            <a:endParaRPr lang="en-IN" sz="4400" b="1" dirty="0">
              <a:solidFill>
                <a:schemeClr val="accent2">
                  <a:lumMod val="50000"/>
                </a:schemeClr>
              </a:solidFill>
            </a:endParaRPr>
          </a:p>
        </p:txBody>
      </p:sp>
      <p:sp>
        <p:nvSpPr>
          <p:cNvPr id="5" name="TextBox 4">
            <a:extLst>
              <a:ext uri="{FF2B5EF4-FFF2-40B4-BE49-F238E27FC236}">
                <a16:creationId xmlns:a16="http://schemas.microsoft.com/office/drawing/2014/main" id="{9C596B78-ADBE-488B-962D-13F88453173B}"/>
              </a:ext>
            </a:extLst>
          </p:cNvPr>
          <p:cNvSpPr txBox="1"/>
          <p:nvPr/>
        </p:nvSpPr>
        <p:spPr>
          <a:xfrm>
            <a:off x="2483777" y="2072676"/>
            <a:ext cx="8663684" cy="4624984"/>
          </a:xfrm>
          <a:prstGeom prst="rect">
            <a:avLst/>
          </a:prstGeom>
          <a:noFill/>
        </p:spPr>
        <p:txBody>
          <a:bodyPr wrap="square">
            <a:spAutoFit/>
          </a:bodyPr>
          <a:lstStyle/>
          <a:p>
            <a:pPr>
              <a:lnSpc>
                <a:spcPct val="107000"/>
              </a:lnSpc>
              <a:spcAft>
                <a:spcPts val="800"/>
              </a:spcAft>
            </a:pPr>
            <a:r>
              <a:rPr lang="en-IN" sz="2400" dirty="0">
                <a:effectLst/>
                <a:latin typeface="Times New Roman" panose="02020603050405020304" pitchFamily="18" charset="0"/>
                <a:ea typeface="Calibri" panose="020F0502020204030204" pitchFamily="34" charset="0"/>
                <a:cs typeface="Times New Roman" panose="02020603050405020304" pitchFamily="18" charset="0"/>
              </a:rPr>
              <a:t>1. Listening – All the manager or team leader of the organisation always listen to their team member and give positive response. </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2400" dirty="0">
                <a:effectLst/>
                <a:latin typeface="Times New Roman" panose="02020603050405020304" pitchFamily="18" charset="0"/>
                <a:ea typeface="Calibri" panose="020F0502020204030204" pitchFamily="34" charset="0"/>
                <a:cs typeface="Times New Roman" panose="02020603050405020304" pitchFamily="18" charset="0"/>
              </a:rPr>
              <a:t>2. Asking question – In team meeting, manager use the open communication method to ask the question from the team member related to the problem that they face in their work and also collect the information related to feedback of the employees regarding policy and procedure of the organisation. </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2400" dirty="0">
                <a:effectLst/>
                <a:latin typeface="Times New Roman" panose="02020603050405020304" pitchFamily="18" charset="0"/>
                <a:ea typeface="Calibri" panose="020F0502020204030204" pitchFamily="34" charset="0"/>
                <a:cs typeface="Times New Roman" panose="02020603050405020304" pitchFamily="18" charset="0"/>
              </a:rPr>
              <a:t>3. Feedback – Manager give feedback to the team member on their performance whether the feedback is positive or negative to motivate the team member for achieving the organisational goals and also improve their performance by provide best way to achieve the goals. </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770791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EBEC8F79-A447-43FC-8E81-85E8468AF3F9}"/>
    </a:ext>
  </a:extLst>
</a:theme>
</file>

<file path=docProps/app.xml><?xml version="1.0" encoding="utf-8"?>
<Properties xmlns="http://schemas.openxmlformats.org/officeDocument/2006/extended-properties" xmlns:vt="http://schemas.openxmlformats.org/officeDocument/2006/docPropsVTypes">
  <Template>Parallax</Template>
  <TotalTime>0</TotalTime>
  <Words>665</Words>
  <Application>Microsoft Office PowerPoint</Application>
  <PresentationFormat>Widescreen</PresentationFormat>
  <Paragraphs>94</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Corbel</vt:lpstr>
      <vt:lpstr>Times New Roman</vt:lpstr>
      <vt:lpstr>Parallax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2022-04-01T20:14:19Z</dcterms:created>
  <dcterms:modified xsi:type="dcterms:W3CDTF">2022-04-01T20:14:25Z</dcterms:modified>
</cp:coreProperties>
</file>