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13"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23DCDB08-6333-4E88-82F4-354E3278728A}" type="datetimeFigureOut">
              <a:rPr lang="en-IN" smtClean="0"/>
              <a:t>13-02-2022</a:t>
            </a:fld>
            <a:endParaRPr lang="en-IN"/>
          </a:p>
        </p:txBody>
      </p:sp>
      <p:sp>
        <p:nvSpPr>
          <p:cNvPr id="5" name="Footer Placeholder 4"/>
          <p:cNvSpPr>
            <a:spLocks noGrp="1"/>
          </p:cNvSpPr>
          <p:nvPr>
            <p:ph type="ftr" sz="quarter" idx="11"/>
          </p:nvPr>
        </p:nvSpPr>
        <p:spPr>
          <a:xfrm>
            <a:off x="1371600" y="4323845"/>
            <a:ext cx="6400800" cy="365125"/>
          </a:xfrm>
        </p:spPr>
        <p:txBody>
          <a:bodyPr/>
          <a:lstStyle/>
          <a:p>
            <a:endParaRPr lang="en-IN"/>
          </a:p>
        </p:txBody>
      </p:sp>
      <p:sp>
        <p:nvSpPr>
          <p:cNvPr id="6" name="Slide Number Placeholder 5"/>
          <p:cNvSpPr>
            <a:spLocks noGrp="1"/>
          </p:cNvSpPr>
          <p:nvPr>
            <p:ph type="sldNum" sz="quarter" idx="12"/>
          </p:nvPr>
        </p:nvSpPr>
        <p:spPr>
          <a:xfrm>
            <a:off x="8077200" y="1430866"/>
            <a:ext cx="2743200" cy="365125"/>
          </a:xfrm>
        </p:spPr>
        <p:txBody>
          <a:bodyPr/>
          <a:lstStyle/>
          <a:p>
            <a:fld id="{0A935BA1-1481-493B-A6F4-BEE3BA4EF9CF}" type="slidenum">
              <a:rPr lang="en-IN" smtClean="0"/>
              <a:t>‹#›</a:t>
            </a:fld>
            <a:endParaRPr lang="en-IN"/>
          </a:p>
        </p:txBody>
      </p:sp>
    </p:spTree>
    <p:extLst>
      <p:ext uri="{BB962C8B-B14F-4D97-AF65-F5344CB8AC3E}">
        <p14:creationId xmlns:p14="http://schemas.microsoft.com/office/powerpoint/2010/main" val="2190733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DCDB08-6333-4E88-82F4-354E3278728A}" type="datetimeFigureOut">
              <a:rPr lang="en-IN" smtClean="0"/>
              <a:t>13-02-2022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A935BA1-1481-493B-A6F4-BEE3BA4EF9CF}" type="slidenum">
              <a:rPr lang="en-IN" smtClean="0"/>
              <a:t>‹#›</a:t>
            </a:fld>
            <a:endParaRPr lang="en-IN"/>
          </a:p>
        </p:txBody>
      </p:sp>
    </p:spTree>
    <p:extLst>
      <p:ext uri="{BB962C8B-B14F-4D97-AF65-F5344CB8AC3E}">
        <p14:creationId xmlns:p14="http://schemas.microsoft.com/office/powerpoint/2010/main" val="3299557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23DCDB08-6333-4E88-82F4-354E3278728A}" type="datetimeFigureOut">
              <a:rPr lang="en-IN" smtClean="0"/>
              <a:t>13-02-2022</a:t>
            </a:fld>
            <a:endParaRPr lang="en-IN"/>
          </a:p>
        </p:txBody>
      </p:sp>
      <p:sp>
        <p:nvSpPr>
          <p:cNvPr id="6" name="Footer Placeholder 5"/>
          <p:cNvSpPr>
            <a:spLocks noGrp="1"/>
          </p:cNvSpPr>
          <p:nvPr>
            <p:ph type="ftr" sz="quarter" idx="11"/>
          </p:nvPr>
        </p:nvSpPr>
        <p:spPr>
          <a:xfrm>
            <a:off x="685800" y="379941"/>
            <a:ext cx="6991492" cy="365125"/>
          </a:xfrm>
        </p:spPr>
        <p:txBody>
          <a:bodyPr/>
          <a:lstStyle/>
          <a:p>
            <a:endParaRPr lang="en-IN"/>
          </a:p>
        </p:txBody>
      </p:sp>
      <p:sp>
        <p:nvSpPr>
          <p:cNvPr id="7" name="Slide Number Placeholder 6"/>
          <p:cNvSpPr>
            <a:spLocks noGrp="1"/>
          </p:cNvSpPr>
          <p:nvPr>
            <p:ph type="sldNum" sz="quarter" idx="12"/>
          </p:nvPr>
        </p:nvSpPr>
        <p:spPr>
          <a:xfrm>
            <a:off x="10862452" y="381000"/>
            <a:ext cx="643748" cy="365125"/>
          </a:xfrm>
        </p:spPr>
        <p:txBody>
          <a:bodyPr/>
          <a:lstStyle/>
          <a:p>
            <a:fld id="{0A935BA1-1481-493B-A6F4-BEE3BA4EF9CF}" type="slidenum">
              <a:rPr lang="en-IN" smtClean="0"/>
              <a:t>‹#›</a:t>
            </a:fld>
            <a:endParaRPr lang="en-IN"/>
          </a:p>
        </p:txBody>
      </p:sp>
    </p:spTree>
    <p:extLst>
      <p:ext uri="{BB962C8B-B14F-4D97-AF65-F5344CB8AC3E}">
        <p14:creationId xmlns:p14="http://schemas.microsoft.com/office/powerpoint/2010/main" val="353296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23DCDB08-6333-4E88-82F4-354E3278728A}" type="datetimeFigureOut">
              <a:rPr lang="en-IN" smtClean="0"/>
              <a:t>13-02-2022</a:t>
            </a:fld>
            <a:endParaRPr lang="en-IN"/>
          </a:p>
        </p:txBody>
      </p:sp>
      <p:sp>
        <p:nvSpPr>
          <p:cNvPr id="6" name="Footer Placeholder 5"/>
          <p:cNvSpPr>
            <a:spLocks noGrp="1"/>
          </p:cNvSpPr>
          <p:nvPr>
            <p:ph type="ftr" sz="quarter" idx="11"/>
          </p:nvPr>
        </p:nvSpPr>
        <p:spPr>
          <a:xfrm>
            <a:off x="685800" y="379941"/>
            <a:ext cx="6991492" cy="365125"/>
          </a:xfrm>
        </p:spPr>
        <p:txBody>
          <a:bodyPr/>
          <a:lstStyle/>
          <a:p>
            <a:endParaRPr lang="en-IN"/>
          </a:p>
        </p:txBody>
      </p:sp>
      <p:sp>
        <p:nvSpPr>
          <p:cNvPr id="7" name="Slide Number Placeholder 6"/>
          <p:cNvSpPr>
            <a:spLocks noGrp="1"/>
          </p:cNvSpPr>
          <p:nvPr>
            <p:ph type="sldNum" sz="quarter" idx="12"/>
          </p:nvPr>
        </p:nvSpPr>
        <p:spPr>
          <a:xfrm>
            <a:off x="10862452" y="381000"/>
            <a:ext cx="643748" cy="365125"/>
          </a:xfrm>
        </p:spPr>
        <p:txBody>
          <a:bodyPr/>
          <a:lstStyle/>
          <a:p>
            <a:fld id="{0A935BA1-1481-493B-A6F4-BEE3BA4EF9CF}" type="slidenum">
              <a:rPr lang="en-IN" smtClean="0"/>
              <a:t>‹#›</a:t>
            </a:fld>
            <a:endParaRPr lang="en-IN"/>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80742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23DCDB08-6333-4E88-82F4-354E3278728A}" type="datetimeFigureOut">
              <a:rPr lang="en-IN" smtClean="0"/>
              <a:t>13-02-2022</a:t>
            </a:fld>
            <a:endParaRPr lang="en-IN"/>
          </a:p>
        </p:txBody>
      </p:sp>
      <p:sp>
        <p:nvSpPr>
          <p:cNvPr id="6" name="Footer Placeholder 5"/>
          <p:cNvSpPr>
            <a:spLocks noGrp="1"/>
          </p:cNvSpPr>
          <p:nvPr>
            <p:ph type="ftr" sz="quarter" idx="11"/>
          </p:nvPr>
        </p:nvSpPr>
        <p:spPr>
          <a:xfrm>
            <a:off x="685800" y="378883"/>
            <a:ext cx="6991492" cy="365125"/>
          </a:xfrm>
        </p:spPr>
        <p:txBody>
          <a:bodyPr/>
          <a:lstStyle/>
          <a:p>
            <a:endParaRPr lang="en-IN"/>
          </a:p>
        </p:txBody>
      </p:sp>
      <p:sp>
        <p:nvSpPr>
          <p:cNvPr id="7" name="Slide Number Placeholder 6"/>
          <p:cNvSpPr>
            <a:spLocks noGrp="1"/>
          </p:cNvSpPr>
          <p:nvPr>
            <p:ph type="sldNum" sz="quarter" idx="12"/>
          </p:nvPr>
        </p:nvSpPr>
        <p:spPr>
          <a:xfrm>
            <a:off x="10862452" y="381000"/>
            <a:ext cx="643748" cy="365125"/>
          </a:xfrm>
        </p:spPr>
        <p:txBody>
          <a:bodyPr/>
          <a:lstStyle/>
          <a:p>
            <a:fld id="{0A935BA1-1481-493B-A6F4-BEE3BA4EF9CF}" type="slidenum">
              <a:rPr lang="en-IN" smtClean="0"/>
              <a:t>‹#›</a:t>
            </a:fld>
            <a:endParaRPr lang="en-IN"/>
          </a:p>
        </p:txBody>
      </p:sp>
    </p:spTree>
    <p:extLst>
      <p:ext uri="{BB962C8B-B14F-4D97-AF65-F5344CB8AC3E}">
        <p14:creationId xmlns:p14="http://schemas.microsoft.com/office/powerpoint/2010/main" val="3304167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3DCDB08-6333-4E88-82F4-354E3278728A}" type="datetimeFigureOut">
              <a:rPr lang="en-IN" smtClean="0"/>
              <a:t>13-02-2022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A935BA1-1481-493B-A6F4-BEE3BA4EF9CF}" type="slidenum">
              <a:rPr lang="en-IN" smtClean="0"/>
              <a:t>‹#›</a:t>
            </a:fld>
            <a:endParaRPr lang="en-IN"/>
          </a:p>
        </p:txBody>
      </p:sp>
    </p:spTree>
    <p:extLst>
      <p:ext uri="{BB962C8B-B14F-4D97-AF65-F5344CB8AC3E}">
        <p14:creationId xmlns:p14="http://schemas.microsoft.com/office/powerpoint/2010/main" val="3598517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3DCDB08-6333-4E88-82F4-354E3278728A}" type="datetimeFigureOut">
              <a:rPr lang="en-IN" smtClean="0"/>
              <a:t>13-02-2022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A935BA1-1481-493B-A6F4-BEE3BA4EF9CF}" type="slidenum">
              <a:rPr lang="en-IN" smtClean="0"/>
              <a:t>‹#›</a:t>
            </a:fld>
            <a:endParaRPr lang="en-IN"/>
          </a:p>
        </p:txBody>
      </p:sp>
    </p:spTree>
    <p:extLst>
      <p:ext uri="{BB962C8B-B14F-4D97-AF65-F5344CB8AC3E}">
        <p14:creationId xmlns:p14="http://schemas.microsoft.com/office/powerpoint/2010/main" val="32369814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DCDB08-6333-4E88-82F4-354E3278728A}" type="datetimeFigureOut">
              <a:rPr lang="en-IN" smtClean="0"/>
              <a:t>13-02-2022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935BA1-1481-493B-A6F4-BEE3BA4EF9CF}" type="slidenum">
              <a:rPr lang="en-IN" smtClean="0"/>
              <a:t>‹#›</a:t>
            </a:fld>
            <a:endParaRPr lang="en-IN"/>
          </a:p>
        </p:txBody>
      </p:sp>
    </p:spTree>
    <p:extLst>
      <p:ext uri="{BB962C8B-B14F-4D97-AF65-F5344CB8AC3E}">
        <p14:creationId xmlns:p14="http://schemas.microsoft.com/office/powerpoint/2010/main" val="12796254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23DCDB08-6333-4E88-82F4-354E3278728A}" type="datetimeFigureOut">
              <a:rPr lang="en-IN" smtClean="0"/>
              <a:t>13-02-2022</a:t>
            </a:fld>
            <a:endParaRPr lang="en-IN"/>
          </a:p>
        </p:txBody>
      </p:sp>
      <p:sp>
        <p:nvSpPr>
          <p:cNvPr id="5" name="Footer Placeholder 4"/>
          <p:cNvSpPr>
            <a:spLocks noGrp="1"/>
          </p:cNvSpPr>
          <p:nvPr>
            <p:ph type="ftr" sz="quarter" idx="11"/>
          </p:nvPr>
        </p:nvSpPr>
        <p:spPr>
          <a:xfrm>
            <a:off x="685800" y="381000"/>
            <a:ext cx="6991492" cy="365125"/>
          </a:xfrm>
        </p:spPr>
        <p:txBody>
          <a:bodyPr/>
          <a:lstStyle/>
          <a:p>
            <a:endParaRPr lang="en-IN"/>
          </a:p>
        </p:txBody>
      </p:sp>
      <p:sp>
        <p:nvSpPr>
          <p:cNvPr id="6" name="Slide Number Placeholder 5"/>
          <p:cNvSpPr>
            <a:spLocks noGrp="1"/>
          </p:cNvSpPr>
          <p:nvPr>
            <p:ph type="sldNum" sz="quarter" idx="12"/>
          </p:nvPr>
        </p:nvSpPr>
        <p:spPr>
          <a:xfrm>
            <a:off x="10862452" y="381000"/>
            <a:ext cx="643748" cy="365125"/>
          </a:xfrm>
        </p:spPr>
        <p:txBody>
          <a:bodyPr/>
          <a:lstStyle/>
          <a:p>
            <a:fld id="{0A935BA1-1481-493B-A6F4-BEE3BA4EF9CF}" type="slidenum">
              <a:rPr lang="en-IN" smtClean="0"/>
              <a:t>‹#›</a:t>
            </a:fld>
            <a:endParaRPr lang="en-IN"/>
          </a:p>
        </p:txBody>
      </p:sp>
    </p:spTree>
    <p:extLst>
      <p:ext uri="{BB962C8B-B14F-4D97-AF65-F5344CB8AC3E}">
        <p14:creationId xmlns:p14="http://schemas.microsoft.com/office/powerpoint/2010/main" val="2224506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DCDB08-6333-4E88-82F4-354E3278728A}" type="datetimeFigureOut">
              <a:rPr lang="en-IN" smtClean="0"/>
              <a:t>13-02-2022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935BA1-1481-493B-A6F4-BEE3BA4EF9CF}" type="slidenum">
              <a:rPr lang="en-IN" smtClean="0"/>
              <a:t>‹#›</a:t>
            </a:fld>
            <a:endParaRPr lang="en-IN"/>
          </a:p>
        </p:txBody>
      </p:sp>
    </p:spTree>
    <p:extLst>
      <p:ext uri="{BB962C8B-B14F-4D97-AF65-F5344CB8AC3E}">
        <p14:creationId xmlns:p14="http://schemas.microsoft.com/office/powerpoint/2010/main" val="3396094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23DCDB08-6333-4E88-82F4-354E3278728A}" type="datetimeFigureOut">
              <a:rPr lang="en-IN" smtClean="0"/>
              <a:t>13-02-2022</a:t>
            </a:fld>
            <a:endParaRPr lang="en-IN"/>
          </a:p>
        </p:txBody>
      </p:sp>
      <p:sp>
        <p:nvSpPr>
          <p:cNvPr id="5" name="Footer Placeholder 4"/>
          <p:cNvSpPr>
            <a:spLocks noGrp="1"/>
          </p:cNvSpPr>
          <p:nvPr>
            <p:ph type="ftr" sz="quarter" idx="11"/>
          </p:nvPr>
        </p:nvSpPr>
        <p:spPr>
          <a:xfrm>
            <a:off x="685800" y="381001"/>
            <a:ext cx="6991492" cy="364065"/>
          </a:xfrm>
        </p:spPr>
        <p:txBody>
          <a:bodyPr/>
          <a:lstStyle/>
          <a:p>
            <a:endParaRPr lang="en-IN"/>
          </a:p>
        </p:txBody>
      </p:sp>
      <p:sp>
        <p:nvSpPr>
          <p:cNvPr id="6" name="Slide Number Placeholder 5"/>
          <p:cNvSpPr>
            <a:spLocks noGrp="1"/>
          </p:cNvSpPr>
          <p:nvPr>
            <p:ph type="sldNum" sz="quarter" idx="12"/>
          </p:nvPr>
        </p:nvSpPr>
        <p:spPr>
          <a:xfrm>
            <a:off x="10862452" y="381000"/>
            <a:ext cx="643748" cy="365125"/>
          </a:xfrm>
        </p:spPr>
        <p:txBody>
          <a:bodyPr/>
          <a:lstStyle/>
          <a:p>
            <a:fld id="{0A935BA1-1481-493B-A6F4-BEE3BA4EF9CF}" type="slidenum">
              <a:rPr lang="en-IN" smtClean="0"/>
              <a:t>‹#›</a:t>
            </a:fld>
            <a:endParaRPr lang="en-IN"/>
          </a:p>
        </p:txBody>
      </p:sp>
    </p:spTree>
    <p:extLst>
      <p:ext uri="{BB962C8B-B14F-4D97-AF65-F5344CB8AC3E}">
        <p14:creationId xmlns:p14="http://schemas.microsoft.com/office/powerpoint/2010/main" val="3681251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DCDB08-6333-4E88-82F4-354E3278728A}" type="datetimeFigureOut">
              <a:rPr lang="en-IN" smtClean="0"/>
              <a:t>13-02-2022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A935BA1-1481-493B-A6F4-BEE3BA4EF9CF}" type="slidenum">
              <a:rPr lang="en-IN" smtClean="0"/>
              <a:t>‹#›</a:t>
            </a:fld>
            <a:endParaRPr lang="en-IN"/>
          </a:p>
        </p:txBody>
      </p:sp>
    </p:spTree>
    <p:extLst>
      <p:ext uri="{BB962C8B-B14F-4D97-AF65-F5344CB8AC3E}">
        <p14:creationId xmlns:p14="http://schemas.microsoft.com/office/powerpoint/2010/main" val="1361502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DCDB08-6333-4E88-82F4-354E3278728A}" type="datetimeFigureOut">
              <a:rPr lang="en-IN" smtClean="0"/>
              <a:t>13-02-2022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A935BA1-1481-493B-A6F4-BEE3BA4EF9CF}" type="slidenum">
              <a:rPr lang="en-IN" smtClean="0"/>
              <a:t>‹#›</a:t>
            </a:fld>
            <a:endParaRPr lang="en-IN"/>
          </a:p>
        </p:txBody>
      </p:sp>
    </p:spTree>
    <p:extLst>
      <p:ext uri="{BB962C8B-B14F-4D97-AF65-F5344CB8AC3E}">
        <p14:creationId xmlns:p14="http://schemas.microsoft.com/office/powerpoint/2010/main" val="3641715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DCDB08-6333-4E88-82F4-354E3278728A}" type="datetimeFigureOut">
              <a:rPr lang="en-IN" smtClean="0"/>
              <a:t>13-02-2022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A935BA1-1481-493B-A6F4-BEE3BA4EF9CF}" type="slidenum">
              <a:rPr lang="en-IN" smtClean="0"/>
              <a:t>‹#›</a:t>
            </a:fld>
            <a:endParaRPr lang="en-IN"/>
          </a:p>
        </p:txBody>
      </p:sp>
    </p:spTree>
    <p:extLst>
      <p:ext uri="{BB962C8B-B14F-4D97-AF65-F5344CB8AC3E}">
        <p14:creationId xmlns:p14="http://schemas.microsoft.com/office/powerpoint/2010/main" val="3925594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CDB08-6333-4E88-82F4-354E3278728A}" type="datetimeFigureOut">
              <a:rPr lang="en-IN" smtClean="0"/>
              <a:t>13-02-2022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A935BA1-1481-493B-A6F4-BEE3BA4EF9CF}" type="slidenum">
              <a:rPr lang="en-IN" smtClean="0"/>
              <a:t>‹#›</a:t>
            </a:fld>
            <a:endParaRPr lang="en-IN"/>
          </a:p>
        </p:txBody>
      </p:sp>
    </p:spTree>
    <p:extLst>
      <p:ext uri="{BB962C8B-B14F-4D97-AF65-F5344CB8AC3E}">
        <p14:creationId xmlns:p14="http://schemas.microsoft.com/office/powerpoint/2010/main" val="1521694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DCDB08-6333-4E88-82F4-354E3278728A}" type="datetimeFigureOut">
              <a:rPr lang="en-IN" smtClean="0"/>
              <a:t>13-02-2022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A935BA1-1481-493B-A6F4-BEE3BA4EF9CF}" type="slidenum">
              <a:rPr lang="en-IN" smtClean="0"/>
              <a:t>‹#›</a:t>
            </a:fld>
            <a:endParaRPr lang="en-IN"/>
          </a:p>
        </p:txBody>
      </p:sp>
    </p:spTree>
    <p:extLst>
      <p:ext uri="{BB962C8B-B14F-4D97-AF65-F5344CB8AC3E}">
        <p14:creationId xmlns:p14="http://schemas.microsoft.com/office/powerpoint/2010/main" val="268443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DCDB08-6333-4E88-82F4-354E3278728A}" type="datetimeFigureOut">
              <a:rPr lang="en-IN" smtClean="0"/>
              <a:t>13-02-2022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A935BA1-1481-493B-A6F4-BEE3BA4EF9CF}" type="slidenum">
              <a:rPr lang="en-IN" smtClean="0"/>
              <a:t>‹#›</a:t>
            </a:fld>
            <a:endParaRPr lang="en-IN"/>
          </a:p>
        </p:txBody>
      </p:sp>
    </p:spTree>
    <p:extLst>
      <p:ext uri="{BB962C8B-B14F-4D97-AF65-F5344CB8AC3E}">
        <p14:creationId xmlns:p14="http://schemas.microsoft.com/office/powerpoint/2010/main" val="420772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3DCDB08-6333-4E88-82F4-354E3278728A}" type="datetimeFigureOut">
              <a:rPr lang="en-IN" smtClean="0"/>
              <a:t>13-02-2022</a:t>
            </a:fld>
            <a:endParaRPr lang="en-IN"/>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A935BA1-1481-493B-A6F4-BEE3BA4EF9CF}" type="slidenum">
              <a:rPr lang="en-IN" smtClean="0"/>
              <a:t>‹#›</a:t>
            </a:fld>
            <a:endParaRPr lang="en-IN"/>
          </a:p>
        </p:txBody>
      </p:sp>
    </p:spTree>
    <p:extLst>
      <p:ext uri="{BB962C8B-B14F-4D97-AF65-F5344CB8AC3E}">
        <p14:creationId xmlns:p14="http://schemas.microsoft.com/office/powerpoint/2010/main" val="2333236939"/>
      </p:ext>
    </p:extLst>
  </p:cSld>
  <p:clrMap bg1="dk1" tx1="lt1" bg2="dk2" tx2="lt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 id="2147483830"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14D3D2C-DBA5-400C-BEBE-CEAFB903034A}"/>
              </a:ext>
            </a:extLst>
          </p:cNvPr>
          <p:cNvSpPr txBox="1"/>
          <p:nvPr/>
        </p:nvSpPr>
        <p:spPr>
          <a:xfrm>
            <a:off x="2393879" y="1690062"/>
            <a:ext cx="7983020" cy="3046988"/>
          </a:xfrm>
          <a:prstGeom prst="rect">
            <a:avLst/>
          </a:prstGeom>
          <a:noFill/>
        </p:spPr>
        <p:txBody>
          <a:bodyPr wrap="square" rtlCol="0">
            <a:spAutoFit/>
          </a:bodyPr>
          <a:lstStyle/>
          <a:p>
            <a:r>
              <a:rPr lang="en-US" sz="9600" b="1" dirty="0">
                <a:solidFill>
                  <a:schemeClr val="accent5">
                    <a:lumMod val="40000"/>
                    <a:lumOff val="60000"/>
                  </a:schemeClr>
                </a:solidFill>
                <a:latin typeface="Times New Roman" panose="02020603050405020304" pitchFamily="18" charset="0"/>
                <a:cs typeface="Times New Roman" panose="02020603050405020304" pitchFamily="18" charset="0"/>
              </a:rPr>
              <a:t>Sustainability at workplace </a:t>
            </a:r>
            <a:endParaRPr lang="en-IN" sz="9600" b="1" dirty="0">
              <a:solidFill>
                <a:schemeClr val="accent5">
                  <a:lumMod val="40000"/>
                  <a:lumOff val="6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9171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9C8635-E350-438E-94E7-3865737857D2}"/>
              </a:ext>
            </a:extLst>
          </p:cNvPr>
          <p:cNvSpPr txBox="1"/>
          <p:nvPr/>
        </p:nvSpPr>
        <p:spPr>
          <a:xfrm>
            <a:off x="92467" y="616446"/>
            <a:ext cx="9698805" cy="584775"/>
          </a:xfrm>
          <a:prstGeom prst="rect">
            <a:avLst/>
          </a:prstGeom>
          <a:noFill/>
        </p:spPr>
        <p:txBody>
          <a:bodyPr wrap="square" rtlCol="0">
            <a:spAutoFit/>
          </a:bodyPr>
          <a:lstStyle/>
          <a:p>
            <a:r>
              <a:rPr lang="en-US" sz="3200" b="1" dirty="0">
                <a:solidFill>
                  <a:schemeClr val="accent5">
                    <a:lumMod val="40000"/>
                    <a:lumOff val="60000"/>
                  </a:schemeClr>
                </a:solidFill>
                <a:latin typeface="Times New Roman" panose="02020603050405020304" pitchFamily="18" charset="0"/>
                <a:cs typeface="Times New Roman" panose="02020603050405020304" pitchFamily="18" charset="0"/>
              </a:rPr>
              <a:t>Importance of sustainability in the </a:t>
            </a:r>
            <a:r>
              <a:rPr lang="en-US" sz="3200" b="1" dirty="0" err="1">
                <a:solidFill>
                  <a:schemeClr val="accent5">
                    <a:lumMod val="40000"/>
                    <a:lumOff val="60000"/>
                  </a:schemeClr>
                </a:solidFill>
                <a:latin typeface="Times New Roman" panose="02020603050405020304" pitchFamily="18" charset="0"/>
                <a:cs typeface="Times New Roman" panose="02020603050405020304" pitchFamily="18" charset="0"/>
              </a:rPr>
              <a:t>organisation</a:t>
            </a:r>
            <a:endParaRPr lang="en-IN" sz="3200" b="1" dirty="0">
              <a:solidFill>
                <a:schemeClr val="accent5">
                  <a:lumMod val="40000"/>
                  <a:lumOff val="60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0B3700D-5CC9-406C-A4E1-8E30F87CDB01}"/>
              </a:ext>
            </a:extLst>
          </p:cNvPr>
          <p:cNvSpPr txBox="1"/>
          <p:nvPr/>
        </p:nvSpPr>
        <p:spPr>
          <a:xfrm>
            <a:off x="947790" y="2042514"/>
            <a:ext cx="9698805" cy="3970318"/>
          </a:xfrm>
          <a:prstGeom prst="rect">
            <a:avLst/>
          </a:prstGeom>
          <a:noFill/>
        </p:spPr>
        <p:txBody>
          <a:bodyPr wrap="square">
            <a:spAutoFit/>
          </a:bodyPr>
          <a:lstStyle/>
          <a:p>
            <a:pPr algn="just"/>
            <a:r>
              <a:rPr lang="en-US" sz="3600" dirty="0">
                <a:latin typeface="Times New Roman" panose="02020603050405020304" pitchFamily="18" charset="0"/>
                <a:cs typeface="Times New Roman" panose="02020603050405020304" pitchFamily="18" charset="0"/>
              </a:rPr>
              <a:t>The company can earn more money by establishing a sustainable environment in the workplace. A sustainable environment helps the companies by reducing their cost, enhancing the goodwill of the business in the market, and attracting new customers who know the values of sustainability workplace or environment.</a:t>
            </a:r>
            <a:endParaRPr lang="en-I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5050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CD48928-CC21-4E9E-BABB-5E715F094D5E}"/>
              </a:ext>
            </a:extLst>
          </p:cNvPr>
          <p:cNvSpPr txBox="1"/>
          <p:nvPr/>
        </p:nvSpPr>
        <p:spPr>
          <a:xfrm>
            <a:off x="328773" y="380144"/>
            <a:ext cx="8635697" cy="646331"/>
          </a:xfrm>
          <a:prstGeom prst="rect">
            <a:avLst/>
          </a:prstGeom>
          <a:noFill/>
        </p:spPr>
        <p:txBody>
          <a:bodyPr wrap="none" rtlCol="0">
            <a:spAutoFit/>
          </a:bodyPr>
          <a:lstStyle/>
          <a:p>
            <a:r>
              <a:rPr lang="en-US" sz="3600" b="1" dirty="0">
                <a:solidFill>
                  <a:schemeClr val="accent5">
                    <a:lumMod val="40000"/>
                    <a:lumOff val="60000"/>
                  </a:schemeClr>
                </a:solidFill>
                <a:latin typeface="Times New Roman" panose="02020603050405020304" pitchFamily="18" charset="0"/>
                <a:cs typeface="Times New Roman" panose="02020603050405020304" pitchFamily="18" charset="0"/>
              </a:rPr>
              <a:t>Expected outcomes of sustainability policy </a:t>
            </a:r>
            <a:endParaRPr lang="en-IN" sz="3600" b="1" dirty="0">
              <a:solidFill>
                <a:schemeClr val="accent5">
                  <a:lumMod val="40000"/>
                  <a:lumOff val="6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D4F586E-4393-499F-BA09-558BEBD98239}"/>
              </a:ext>
            </a:extLst>
          </p:cNvPr>
          <p:cNvSpPr txBox="1"/>
          <p:nvPr/>
        </p:nvSpPr>
        <p:spPr>
          <a:xfrm>
            <a:off x="821933" y="1694548"/>
            <a:ext cx="9842642" cy="4524315"/>
          </a:xfrm>
          <a:prstGeom prst="rect">
            <a:avLst/>
          </a:prstGeom>
          <a:noFill/>
        </p:spPr>
        <p:txBody>
          <a:bodyPr wrap="square" rtlCol="0">
            <a:spAutoFit/>
          </a:bodyPr>
          <a:lstStyle/>
          <a:p>
            <a:pPr algn="just"/>
            <a:r>
              <a:rPr lang="en-US" sz="3200" dirty="0">
                <a:latin typeface="Times New Roman" panose="02020603050405020304" pitchFamily="18" charset="0"/>
                <a:cs typeface="Times New Roman" panose="02020603050405020304" pitchFamily="18" charset="0"/>
              </a:rPr>
              <a:t>Some goals that company can achieve after implementing the sustainability policy in the business such as </a:t>
            </a:r>
          </a:p>
          <a:p>
            <a:pPr marL="342900" indent="-342900" algn="just">
              <a:buAutoNum type="arabicPeriod"/>
            </a:pPr>
            <a:r>
              <a:rPr lang="en-US" sz="3200" dirty="0">
                <a:latin typeface="Times New Roman" panose="02020603050405020304" pitchFamily="18" charset="0"/>
                <a:cs typeface="Times New Roman" panose="02020603050405020304" pitchFamily="18" charset="0"/>
              </a:rPr>
              <a:t>Improvement in the performance of the business as well as employees. </a:t>
            </a:r>
          </a:p>
          <a:p>
            <a:pPr marL="342900" indent="-342900" algn="just">
              <a:buAutoNum type="arabicPeriod"/>
            </a:pPr>
            <a:r>
              <a:rPr lang="en-US" sz="3200" dirty="0">
                <a:latin typeface="Times New Roman" panose="02020603050405020304" pitchFamily="18" charset="0"/>
                <a:cs typeface="Times New Roman" panose="02020603050405020304" pitchFamily="18" charset="0"/>
              </a:rPr>
              <a:t>Attract the new customer easily who knows the value of a sustainable environment. </a:t>
            </a:r>
            <a:endParaRPr lang="en-IN" sz="3200" dirty="0">
              <a:latin typeface="Times New Roman" panose="02020603050405020304" pitchFamily="18" charset="0"/>
              <a:cs typeface="Times New Roman" panose="02020603050405020304" pitchFamily="18" charset="0"/>
            </a:endParaRPr>
          </a:p>
          <a:p>
            <a:pPr marL="342900" indent="-342900" algn="just">
              <a:buAutoNum type="arabicPeriod"/>
            </a:pPr>
            <a:r>
              <a:rPr lang="en-IN" sz="3200" dirty="0">
                <a:latin typeface="Times New Roman" panose="02020603050405020304" pitchFamily="18" charset="0"/>
                <a:cs typeface="Times New Roman" panose="02020603050405020304" pitchFamily="18" charset="0"/>
              </a:rPr>
              <a:t>Launching of digital technology in the workplace that helps the stakeholder to complete their work without the use of paper.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1453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3CC473-9D6D-40C7-9D3E-38558E46E54A}"/>
              </a:ext>
            </a:extLst>
          </p:cNvPr>
          <p:cNvSpPr txBox="1"/>
          <p:nvPr/>
        </p:nvSpPr>
        <p:spPr>
          <a:xfrm>
            <a:off x="390418" y="729465"/>
            <a:ext cx="6716903" cy="584775"/>
          </a:xfrm>
          <a:prstGeom prst="rect">
            <a:avLst/>
          </a:prstGeom>
          <a:noFill/>
        </p:spPr>
        <p:txBody>
          <a:bodyPr wrap="none" rtlCol="0">
            <a:spAutoFit/>
          </a:bodyPr>
          <a:lstStyle/>
          <a:p>
            <a:r>
              <a:rPr lang="en-US" sz="3200" b="1" dirty="0">
                <a:solidFill>
                  <a:schemeClr val="accent5">
                    <a:lumMod val="40000"/>
                    <a:lumOff val="60000"/>
                  </a:schemeClr>
                </a:solidFill>
                <a:latin typeface="Times New Roman" panose="02020603050405020304" pitchFamily="18" charset="0"/>
                <a:cs typeface="Times New Roman" panose="02020603050405020304" pitchFamily="18" charset="0"/>
              </a:rPr>
              <a:t>Reason why the policy was developed</a:t>
            </a:r>
            <a:endParaRPr lang="en-IN" sz="3200" b="1" dirty="0">
              <a:solidFill>
                <a:schemeClr val="accent5">
                  <a:lumMod val="40000"/>
                  <a:lumOff val="6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28B7DC0B-3179-45F6-A4C8-C081BECF10B4}"/>
              </a:ext>
            </a:extLst>
          </p:cNvPr>
          <p:cNvSpPr txBox="1"/>
          <p:nvPr/>
        </p:nvSpPr>
        <p:spPr>
          <a:xfrm>
            <a:off x="1150704" y="2054830"/>
            <a:ext cx="9698805" cy="4401205"/>
          </a:xfrm>
          <a:prstGeom prst="rect">
            <a:avLst/>
          </a:prstGeom>
          <a:noFill/>
        </p:spPr>
        <p:txBody>
          <a:bodyPr wrap="square" rtlCol="0">
            <a:spAutoFit/>
          </a:bodyPr>
          <a:lstStyle/>
          <a:p>
            <a:pPr marL="342900" indent="-342900" algn="just">
              <a:buAutoNum type="arabicPeriod"/>
            </a:pPr>
            <a:r>
              <a:rPr lang="en-US" sz="4000" dirty="0">
                <a:latin typeface="Times New Roman" panose="02020603050405020304" pitchFamily="18" charset="0"/>
                <a:cs typeface="Times New Roman" panose="02020603050405020304" pitchFamily="18" charset="0"/>
              </a:rPr>
              <a:t>Company develops a sustainable policy to establish a sustainable environment in the workplace. </a:t>
            </a:r>
          </a:p>
          <a:p>
            <a:pPr marL="342900" indent="-342900" algn="just">
              <a:buAutoNum type="arabicPeriod"/>
            </a:pPr>
            <a:r>
              <a:rPr lang="en-US" sz="4000" dirty="0">
                <a:latin typeface="Times New Roman" panose="02020603050405020304" pitchFamily="18" charset="0"/>
                <a:cs typeface="Times New Roman" panose="02020603050405020304" pitchFamily="18" charset="0"/>
              </a:rPr>
              <a:t>Enhance the goodwill of the business in the market. </a:t>
            </a:r>
          </a:p>
          <a:p>
            <a:pPr marL="342900" indent="-342900" algn="just">
              <a:buAutoNum type="arabicPeriod"/>
            </a:pPr>
            <a:r>
              <a:rPr lang="en-US" sz="4000" dirty="0">
                <a:latin typeface="Times New Roman" panose="02020603050405020304" pitchFamily="18" charset="0"/>
                <a:cs typeface="Times New Roman" panose="02020603050405020304" pitchFamily="18" charset="0"/>
              </a:rPr>
              <a:t>Attract the new customer who knows the value of a sustainable environment. </a:t>
            </a:r>
            <a:endParaRPr lang="en-IN"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0811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87AFB8-637A-47CE-827E-4A577CBCDC5C}"/>
              </a:ext>
            </a:extLst>
          </p:cNvPr>
          <p:cNvSpPr txBox="1"/>
          <p:nvPr/>
        </p:nvSpPr>
        <p:spPr>
          <a:xfrm>
            <a:off x="215757" y="606175"/>
            <a:ext cx="9576340" cy="646331"/>
          </a:xfrm>
          <a:prstGeom prst="rect">
            <a:avLst/>
          </a:prstGeom>
          <a:noFill/>
        </p:spPr>
        <p:txBody>
          <a:bodyPr wrap="none" rtlCol="0">
            <a:spAutoFit/>
          </a:bodyPr>
          <a:lstStyle/>
          <a:p>
            <a:r>
              <a:rPr lang="en-US" sz="3600" b="1" dirty="0">
                <a:solidFill>
                  <a:schemeClr val="accent5">
                    <a:lumMod val="40000"/>
                    <a:lumOff val="60000"/>
                  </a:schemeClr>
                </a:solidFill>
                <a:latin typeface="Times New Roman" panose="02020603050405020304" pitchFamily="18" charset="0"/>
                <a:cs typeface="Times New Roman" panose="02020603050405020304" pitchFamily="18" charset="0"/>
              </a:rPr>
              <a:t>Implementation process of sustainability policy </a:t>
            </a:r>
            <a:endParaRPr lang="en-IN" sz="3600" b="1" dirty="0">
              <a:solidFill>
                <a:schemeClr val="accent5">
                  <a:lumMod val="40000"/>
                  <a:lumOff val="6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FC803158-7B5B-47BF-9C7F-31B043729CC9}"/>
              </a:ext>
            </a:extLst>
          </p:cNvPr>
          <p:cNvSpPr txBox="1"/>
          <p:nvPr/>
        </p:nvSpPr>
        <p:spPr>
          <a:xfrm>
            <a:off x="636997" y="1613044"/>
            <a:ext cx="10582383" cy="5016758"/>
          </a:xfrm>
          <a:prstGeom prst="rect">
            <a:avLst/>
          </a:prstGeom>
          <a:noFill/>
        </p:spPr>
        <p:txBody>
          <a:bodyPr wrap="square" rtlCol="0">
            <a:spAutoFit/>
          </a:bodyPr>
          <a:lstStyle/>
          <a:p>
            <a:pPr marL="342900" indent="-342900" algn="just">
              <a:buAutoNum type="arabicPeriod"/>
            </a:pPr>
            <a:r>
              <a:rPr lang="en-US" sz="3200" dirty="0">
                <a:latin typeface="Times New Roman" panose="02020603050405020304" pitchFamily="18" charset="0"/>
                <a:cs typeface="Times New Roman" panose="02020603050405020304" pitchFamily="18" charset="0"/>
              </a:rPr>
              <a:t>Determine the importance of sustainability in the organization. </a:t>
            </a:r>
          </a:p>
          <a:p>
            <a:pPr marL="342900" indent="-342900" algn="just">
              <a:buAutoNum type="arabicPeriod"/>
            </a:pPr>
            <a:r>
              <a:rPr lang="en-US" sz="3200" dirty="0">
                <a:latin typeface="Times New Roman" panose="02020603050405020304" pitchFamily="18" charset="0"/>
                <a:cs typeface="Times New Roman" panose="02020603050405020304" pitchFamily="18" charset="0"/>
              </a:rPr>
              <a:t>After getting the information, the manager must take participate in the work of the employees. </a:t>
            </a:r>
          </a:p>
          <a:p>
            <a:pPr marL="342900" indent="-342900" algn="just">
              <a:buAutoNum type="arabicPeriod"/>
            </a:pPr>
            <a:r>
              <a:rPr lang="en-US" sz="3200" dirty="0">
                <a:latin typeface="Times New Roman" panose="02020603050405020304" pitchFamily="18" charset="0"/>
                <a:cs typeface="Times New Roman" panose="02020603050405020304" pitchFamily="18" charset="0"/>
              </a:rPr>
              <a:t>Set the targets and goals to improve the business as well as employees’ performance. </a:t>
            </a:r>
          </a:p>
          <a:p>
            <a:pPr marL="342900" indent="-342900" algn="just">
              <a:buAutoNum type="arabicPeriod"/>
            </a:pPr>
            <a:r>
              <a:rPr lang="en-US" sz="3200" dirty="0">
                <a:latin typeface="Times New Roman" panose="02020603050405020304" pitchFamily="18" charset="0"/>
                <a:cs typeface="Times New Roman" panose="02020603050405020304" pitchFamily="18" charset="0"/>
              </a:rPr>
              <a:t>Select the system and processes to implement the sustainability policy. </a:t>
            </a:r>
          </a:p>
          <a:p>
            <a:pPr marL="342900" indent="-342900" algn="just">
              <a:buAutoNum type="arabicPeriod"/>
            </a:pPr>
            <a:r>
              <a:rPr lang="en-US" sz="3200" dirty="0">
                <a:latin typeface="Times New Roman" panose="02020603050405020304" pitchFamily="18" charset="0"/>
                <a:cs typeface="Times New Roman" panose="02020603050405020304" pitchFamily="18" charset="0"/>
              </a:rPr>
              <a:t>Use the KPI to track the performance of policy after implementation. </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6966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A2B739-F6A2-479D-BAC7-3C0579E129B4}"/>
              </a:ext>
            </a:extLst>
          </p:cNvPr>
          <p:cNvSpPr txBox="1"/>
          <p:nvPr/>
        </p:nvSpPr>
        <p:spPr>
          <a:xfrm>
            <a:off x="688369" y="1047964"/>
            <a:ext cx="8390310" cy="523220"/>
          </a:xfrm>
          <a:prstGeom prst="rect">
            <a:avLst/>
          </a:prstGeom>
          <a:noFill/>
        </p:spPr>
        <p:txBody>
          <a:bodyPr wrap="none" rtlCol="0">
            <a:spAutoFit/>
          </a:bodyPr>
          <a:lstStyle/>
          <a:p>
            <a:r>
              <a:rPr lang="en-US" sz="2800" b="1" dirty="0">
                <a:solidFill>
                  <a:schemeClr val="accent5">
                    <a:lumMod val="40000"/>
                    <a:lumOff val="60000"/>
                  </a:schemeClr>
                </a:solidFill>
                <a:latin typeface="Times New Roman" panose="02020603050405020304" pitchFamily="18" charset="0"/>
                <a:cs typeface="Times New Roman" panose="02020603050405020304" pitchFamily="18" charset="0"/>
              </a:rPr>
              <a:t>Roles and responsibilities in the sustainability process</a:t>
            </a:r>
            <a:endParaRPr lang="en-IN" sz="2800" b="1" dirty="0">
              <a:solidFill>
                <a:schemeClr val="accent5">
                  <a:lumMod val="40000"/>
                  <a:lumOff val="60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957E71A-7747-4B46-AC9B-113FE34361D1}"/>
              </a:ext>
            </a:extLst>
          </p:cNvPr>
          <p:cNvSpPr txBox="1"/>
          <p:nvPr/>
        </p:nvSpPr>
        <p:spPr>
          <a:xfrm>
            <a:off x="1086490" y="1972656"/>
            <a:ext cx="9444521" cy="4524315"/>
          </a:xfrm>
          <a:prstGeom prst="rect">
            <a:avLst/>
          </a:prstGeom>
          <a:noFill/>
        </p:spPr>
        <p:txBody>
          <a:bodyPr wrap="square">
            <a:spAutoFit/>
          </a:bodyPr>
          <a:lstStyle/>
          <a:p>
            <a:pPr marL="342900" indent="-342900" algn="just">
              <a:buAutoNum type="arabicPeriod"/>
            </a:pPr>
            <a:r>
              <a:rPr lang="en-US" sz="3200" dirty="0">
                <a:latin typeface="Times New Roman" panose="02020603050405020304" pitchFamily="18" charset="0"/>
                <a:cs typeface="Times New Roman" panose="02020603050405020304" pitchFamily="18" charset="0"/>
              </a:rPr>
              <a:t>Manager of the company must make sure that all the resources of the business are used properly. </a:t>
            </a:r>
          </a:p>
          <a:p>
            <a:pPr marL="342900" indent="-342900" algn="just">
              <a:buAutoNum type="arabicPeriod"/>
            </a:pPr>
            <a:r>
              <a:rPr lang="en-US" sz="3200" dirty="0">
                <a:latin typeface="Times New Roman" panose="02020603050405020304" pitchFamily="18" charset="0"/>
                <a:cs typeface="Times New Roman" panose="02020603050405020304" pitchFamily="18" charset="0"/>
              </a:rPr>
              <a:t>Project managers encourage the employees to follow up on sustainability policy. </a:t>
            </a:r>
          </a:p>
          <a:p>
            <a:pPr marL="342900" indent="-342900" algn="just">
              <a:buAutoNum type="arabicPeriod"/>
            </a:pPr>
            <a:r>
              <a:rPr lang="en-US" sz="3200" dirty="0">
                <a:latin typeface="Times New Roman" panose="02020603050405020304" pitchFamily="18" charset="0"/>
                <a:cs typeface="Times New Roman" panose="02020603050405020304" pitchFamily="18" charset="0"/>
              </a:rPr>
              <a:t>HR managers must make sure that sustainability policy is implemented in the organization successfully.</a:t>
            </a:r>
          </a:p>
          <a:p>
            <a:pPr marL="342900" indent="-342900" algn="just">
              <a:buAutoNum type="arabicPeriod"/>
            </a:pPr>
            <a:r>
              <a:rPr lang="en-US" sz="3200" dirty="0">
                <a:latin typeface="Times New Roman" panose="02020603050405020304" pitchFamily="18" charset="0"/>
                <a:cs typeface="Times New Roman" panose="02020603050405020304" pitchFamily="18" charset="0"/>
              </a:rPr>
              <a:t>Project managers must allocate the limited resources according to the requirement of work. </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9369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C9DFAD-5405-4896-A66D-BD3717B37AEF}"/>
              </a:ext>
            </a:extLst>
          </p:cNvPr>
          <p:cNvSpPr txBox="1"/>
          <p:nvPr/>
        </p:nvSpPr>
        <p:spPr>
          <a:xfrm>
            <a:off x="297951" y="1243173"/>
            <a:ext cx="3907608" cy="1107996"/>
          </a:xfrm>
          <a:prstGeom prst="rect">
            <a:avLst/>
          </a:prstGeom>
          <a:noFill/>
        </p:spPr>
        <p:txBody>
          <a:bodyPr wrap="none" rtlCol="0">
            <a:spAutoFit/>
          </a:bodyPr>
          <a:lstStyle/>
          <a:p>
            <a:r>
              <a:rPr lang="en-US" sz="6600" b="1" dirty="0">
                <a:solidFill>
                  <a:schemeClr val="accent5">
                    <a:lumMod val="40000"/>
                    <a:lumOff val="60000"/>
                  </a:schemeClr>
                </a:solidFill>
                <a:latin typeface="Times New Roman" panose="02020603050405020304" pitchFamily="18" charset="0"/>
                <a:cs typeface="Times New Roman" panose="02020603050405020304" pitchFamily="18" charset="0"/>
              </a:rPr>
              <a:t>Timelines </a:t>
            </a:r>
            <a:endParaRPr lang="en-IN" sz="6600" b="1" dirty="0">
              <a:solidFill>
                <a:schemeClr val="accent5">
                  <a:lumMod val="40000"/>
                  <a:lumOff val="6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B3C49AB8-FAB9-450B-9E97-5B019DEACA40}"/>
              </a:ext>
            </a:extLst>
          </p:cNvPr>
          <p:cNvSpPr txBox="1"/>
          <p:nvPr/>
        </p:nvSpPr>
        <p:spPr>
          <a:xfrm>
            <a:off x="1035398" y="2486346"/>
            <a:ext cx="9886031" cy="3785652"/>
          </a:xfrm>
          <a:prstGeom prst="rect">
            <a:avLst/>
          </a:prstGeom>
          <a:noFill/>
        </p:spPr>
        <p:txBody>
          <a:bodyPr wrap="square" rtlCol="0">
            <a:spAutoFit/>
          </a:bodyPr>
          <a:lstStyle/>
          <a:p>
            <a:pPr marL="342900" indent="-342900" algn="just">
              <a:buAutoNum type="arabicPeriod"/>
            </a:pPr>
            <a:r>
              <a:rPr lang="en-US" sz="4000" dirty="0">
                <a:latin typeface="Times New Roman" panose="02020603050405020304" pitchFamily="18" charset="0"/>
                <a:cs typeface="Times New Roman" panose="02020603050405020304" pitchFamily="18" charset="0"/>
              </a:rPr>
              <a:t>Implement the sustainability policy in the organization within 3 months.</a:t>
            </a:r>
          </a:p>
          <a:p>
            <a:pPr marL="342900" indent="-342900" algn="just">
              <a:buAutoNum type="arabicPeriod"/>
            </a:pPr>
            <a:r>
              <a:rPr lang="en-US" sz="4000" dirty="0">
                <a:latin typeface="Times New Roman" panose="02020603050405020304" pitchFamily="18" charset="0"/>
                <a:cs typeface="Times New Roman" panose="02020603050405020304" pitchFamily="18" charset="0"/>
              </a:rPr>
              <a:t>Introduce digital technology to reduce the paperwork within 2 months. </a:t>
            </a:r>
          </a:p>
          <a:p>
            <a:pPr marL="342900" indent="-342900" algn="just">
              <a:buAutoNum type="arabicPeriod"/>
            </a:pPr>
            <a:r>
              <a:rPr lang="en-US" sz="4000" dirty="0">
                <a:latin typeface="Times New Roman" panose="02020603050405020304" pitchFamily="18" charset="0"/>
                <a:cs typeface="Times New Roman" panose="02020603050405020304" pitchFamily="18" charset="0"/>
              </a:rPr>
              <a:t>Introduce the communication technology within 1 month. </a:t>
            </a:r>
            <a:endParaRPr lang="en-IN"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461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0F2181-CE71-49E5-8585-4E860F578721}"/>
              </a:ext>
            </a:extLst>
          </p:cNvPr>
          <p:cNvSpPr txBox="1"/>
          <p:nvPr/>
        </p:nvSpPr>
        <p:spPr>
          <a:xfrm>
            <a:off x="154112" y="945223"/>
            <a:ext cx="5620449" cy="830997"/>
          </a:xfrm>
          <a:prstGeom prst="rect">
            <a:avLst/>
          </a:prstGeom>
          <a:noFill/>
        </p:spPr>
        <p:txBody>
          <a:bodyPr wrap="none" rtlCol="0">
            <a:spAutoFit/>
          </a:bodyPr>
          <a:lstStyle/>
          <a:p>
            <a:r>
              <a:rPr lang="en-US" sz="4800" b="1" dirty="0">
                <a:solidFill>
                  <a:schemeClr val="accent5">
                    <a:lumMod val="40000"/>
                    <a:lumOff val="60000"/>
                  </a:schemeClr>
                </a:solidFill>
                <a:latin typeface="Times New Roman" panose="02020603050405020304" pitchFamily="18" charset="0"/>
                <a:cs typeface="Times New Roman" panose="02020603050405020304" pitchFamily="18" charset="0"/>
              </a:rPr>
              <a:t>Monitoring strategy </a:t>
            </a:r>
            <a:endParaRPr lang="en-IN" sz="4800" b="1" dirty="0">
              <a:solidFill>
                <a:schemeClr val="accent5">
                  <a:lumMod val="40000"/>
                  <a:lumOff val="6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CFBD8E0A-75E5-445E-B033-D326C4F2D308}"/>
              </a:ext>
            </a:extLst>
          </p:cNvPr>
          <p:cNvSpPr txBox="1"/>
          <p:nvPr/>
        </p:nvSpPr>
        <p:spPr>
          <a:xfrm>
            <a:off x="472610" y="2220159"/>
            <a:ext cx="10746769" cy="3785652"/>
          </a:xfrm>
          <a:prstGeom prst="rect">
            <a:avLst/>
          </a:prstGeom>
          <a:noFill/>
        </p:spPr>
        <p:txBody>
          <a:bodyPr wrap="square" rtlCol="0">
            <a:spAutoFit/>
          </a:bodyPr>
          <a:lstStyle/>
          <a:p>
            <a:pPr marL="342900" indent="-342900" algn="just">
              <a:buAutoNum type="arabicPeriod"/>
            </a:pPr>
            <a:r>
              <a:rPr lang="en-US" sz="4000" dirty="0">
                <a:latin typeface="Times New Roman" panose="02020603050405020304" pitchFamily="18" charset="0"/>
                <a:cs typeface="Times New Roman" panose="02020603050405020304" pitchFamily="18" charset="0"/>
              </a:rPr>
              <a:t>Company must use the key performance indicator to track the performance of the overall business after implementing the sustainability policy. </a:t>
            </a:r>
          </a:p>
          <a:p>
            <a:pPr marL="342900" indent="-342900" algn="just">
              <a:buAutoNum type="arabicPeriod"/>
            </a:pPr>
            <a:r>
              <a:rPr lang="en-IN" sz="4000" dirty="0">
                <a:latin typeface="Times New Roman" panose="02020603050405020304" pitchFamily="18" charset="0"/>
                <a:cs typeface="Times New Roman" panose="02020603050405020304" pitchFamily="18" charset="0"/>
              </a:rPr>
              <a:t>Company can observe the activity of the employees to identify whether employees use sustainable practices or not. </a:t>
            </a:r>
          </a:p>
        </p:txBody>
      </p:sp>
    </p:spTree>
    <p:extLst>
      <p:ext uri="{BB962C8B-B14F-4D97-AF65-F5344CB8AC3E}">
        <p14:creationId xmlns:p14="http://schemas.microsoft.com/office/powerpoint/2010/main" val="799702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8A592A-BC88-4344-AFE9-BB7F9B5F94A8}"/>
              </a:ext>
            </a:extLst>
          </p:cNvPr>
          <p:cNvSpPr txBox="1"/>
          <p:nvPr/>
        </p:nvSpPr>
        <p:spPr>
          <a:xfrm>
            <a:off x="215757" y="678095"/>
            <a:ext cx="10886635" cy="923330"/>
          </a:xfrm>
          <a:prstGeom prst="rect">
            <a:avLst/>
          </a:prstGeom>
          <a:noFill/>
        </p:spPr>
        <p:txBody>
          <a:bodyPr wrap="none" rtlCol="0">
            <a:spAutoFit/>
          </a:bodyPr>
          <a:lstStyle/>
          <a:p>
            <a:r>
              <a:rPr lang="en-US" sz="5400" b="1" dirty="0">
                <a:solidFill>
                  <a:schemeClr val="accent5">
                    <a:lumMod val="40000"/>
                    <a:lumOff val="60000"/>
                  </a:schemeClr>
                </a:solidFill>
                <a:latin typeface="Times New Roman" panose="02020603050405020304" pitchFamily="18" charset="0"/>
                <a:cs typeface="Times New Roman" panose="02020603050405020304" pitchFamily="18" charset="0"/>
              </a:rPr>
              <a:t>Continuous improvement strategies </a:t>
            </a:r>
            <a:endParaRPr lang="en-IN" sz="5400" b="1" dirty="0">
              <a:solidFill>
                <a:schemeClr val="accent5">
                  <a:lumMod val="40000"/>
                  <a:lumOff val="6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0B495A4A-CC79-4A08-AA49-20EF237FE996}"/>
              </a:ext>
            </a:extLst>
          </p:cNvPr>
          <p:cNvSpPr txBox="1"/>
          <p:nvPr/>
        </p:nvSpPr>
        <p:spPr>
          <a:xfrm>
            <a:off x="509940" y="2024921"/>
            <a:ext cx="11172120" cy="4154984"/>
          </a:xfrm>
          <a:prstGeom prst="rect">
            <a:avLst/>
          </a:prstGeom>
          <a:noFill/>
        </p:spPr>
        <p:txBody>
          <a:bodyPr wrap="square" rtlCol="0">
            <a:spAutoFit/>
          </a:bodyPr>
          <a:lstStyle/>
          <a:p>
            <a:pPr marL="342900" indent="-342900" algn="just">
              <a:buAutoNum type="arabicPeriod"/>
            </a:pPr>
            <a:r>
              <a:rPr lang="en-US" sz="4400" dirty="0">
                <a:latin typeface="Times New Roman" panose="02020603050405020304" pitchFamily="18" charset="0"/>
                <a:cs typeface="Times New Roman" panose="02020603050405020304" pitchFamily="18" charset="0"/>
              </a:rPr>
              <a:t>Update the policy and procedure from time to time according to a new market. </a:t>
            </a:r>
          </a:p>
          <a:p>
            <a:pPr marL="342900" indent="-342900" algn="just">
              <a:buAutoNum type="arabicPeriod"/>
            </a:pPr>
            <a:r>
              <a:rPr lang="en-US" sz="4400" dirty="0">
                <a:latin typeface="Times New Roman" panose="02020603050405020304" pitchFamily="18" charset="0"/>
                <a:cs typeface="Times New Roman" panose="02020603050405020304" pitchFamily="18" charset="0"/>
              </a:rPr>
              <a:t>Update the technology from time to time. </a:t>
            </a:r>
          </a:p>
          <a:p>
            <a:pPr marL="342900" indent="-342900" algn="just">
              <a:buAutoNum type="arabicPeriod"/>
            </a:pPr>
            <a:r>
              <a:rPr lang="en-US" sz="4400" dirty="0">
                <a:latin typeface="Times New Roman" panose="02020603050405020304" pitchFamily="18" charset="0"/>
                <a:cs typeface="Times New Roman" panose="02020603050405020304" pitchFamily="18" charset="0"/>
              </a:rPr>
              <a:t>Conduct the employees survey to take the feedback from the employees related to the areas that need to be improved. </a:t>
            </a:r>
            <a:endParaRPr lang="en-IN"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483900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0</TotalTime>
  <Words>425</Words>
  <Application>Microsoft Office PowerPoint</Application>
  <PresentationFormat>Widescreen</PresentationFormat>
  <Paragraphs>34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Times New Roman</vt:lpstr>
      <vt:lpstr>Vapor Trail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2022-02-13T07:28:43Z</dcterms:created>
  <dcterms:modified xsi:type="dcterms:W3CDTF">2022-02-13T07:28:51Z</dcterms:modified>
</cp:coreProperties>
</file>