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0"/>
  </p:notesMasterIdLst>
  <p:handoutMasterIdLst>
    <p:handoutMasterId r:id="rId21"/>
  </p:handoutMasterIdLst>
  <p:sldIdLst>
    <p:sldId id="256" r:id="rId2"/>
    <p:sldId id="257" r:id="rId3"/>
    <p:sldId id="273" r:id="rId4"/>
    <p:sldId id="275" r:id="rId5"/>
    <p:sldId id="258" r:id="rId6"/>
    <p:sldId id="276" r:id="rId7"/>
    <p:sldId id="277" r:id="rId8"/>
    <p:sldId id="259" r:id="rId9"/>
    <p:sldId id="260" r:id="rId10"/>
    <p:sldId id="261" r:id="rId11"/>
    <p:sldId id="274" r:id="rId12"/>
    <p:sldId id="281" r:id="rId13"/>
    <p:sldId id="266" r:id="rId14"/>
    <p:sldId id="282" r:id="rId15"/>
    <p:sldId id="278" r:id="rId16"/>
    <p:sldId id="268" r:id="rId17"/>
    <p:sldId id="279" r:id="rId18"/>
    <p:sldId id="280" r:id="rId19"/>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DC795-21C8-4BFC-8B0A-87F3FA79A84D}" v="4634" dt="2021-10-17T12:45:00.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87860" autoAdjust="0"/>
  </p:normalViewPr>
  <p:slideViewPr>
    <p:cSldViewPr snapToGrid="0">
      <p:cViewPr varScale="1">
        <p:scale>
          <a:sx n="64" d="100"/>
          <a:sy n="64" d="100"/>
        </p:scale>
        <p:origin x="858" y="6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October%20word%20count%20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Sheet2!$B$1</c:f>
              <c:strCache>
                <c:ptCount val="1"/>
                <c:pt idx="0">
                  <c:v>Followers and purchasers 2021</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cat>
            <c:strRef>
              <c:f>Sheet2!$A$2:$A$4</c:f>
              <c:strCache>
                <c:ptCount val="3"/>
                <c:pt idx="0">
                  <c:v>Instagram </c:v>
                </c:pt>
                <c:pt idx="1">
                  <c:v>Facebook </c:v>
                </c:pt>
                <c:pt idx="2">
                  <c:v>Twitter</c:v>
                </c:pt>
              </c:strCache>
            </c:strRef>
          </c:cat>
          <c:val>
            <c:numRef>
              <c:f>Sheet2!$B$2:$B$4</c:f>
              <c:numCache>
                <c:formatCode>General</c:formatCode>
                <c:ptCount val="3"/>
                <c:pt idx="0">
                  <c:v>105</c:v>
                </c:pt>
                <c:pt idx="1">
                  <c:v>753</c:v>
                </c:pt>
                <c:pt idx="2">
                  <c:v>1748</c:v>
                </c:pt>
              </c:numCache>
            </c:numRef>
          </c:val>
          <c:extLst>
            <c:ext xmlns:c16="http://schemas.microsoft.com/office/drawing/2014/chart" uri="{C3380CC4-5D6E-409C-BE32-E72D297353CC}">
              <c16:uniqueId val="{00000000-AB46-4D99-B584-ECDDB7CF4797}"/>
            </c:ext>
          </c:extLst>
        </c:ser>
        <c:dLbls>
          <c:showLegendKey val="0"/>
          <c:showVal val="0"/>
          <c:showCatName val="0"/>
          <c:showSerName val="0"/>
          <c:showPercent val="0"/>
          <c:showBubbleSize val="0"/>
        </c:dLbls>
        <c:gapWidth val="182"/>
        <c:overlap val="-50"/>
        <c:axId val="362116720"/>
        <c:axId val="362117048"/>
      </c:barChart>
      <c:catAx>
        <c:axId val="362116720"/>
        <c:scaling>
          <c:orientation val="minMax"/>
        </c:scaling>
        <c:delete val="0"/>
        <c:axPos val="l"/>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362117048"/>
        <c:crosses val="autoZero"/>
        <c:auto val="1"/>
        <c:lblAlgn val="ctr"/>
        <c:lblOffset val="100"/>
        <c:noMultiLvlLbl val="0"/>
      </c:catAx>
      <c:valAx>
        <c:axId val="362117048"/>
        <c:scaling>
          <c:orientation val="minMax"/>
        </c:scaling>
        <c:delete val="0"/>
        <c:axPos val="b"/>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36211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9">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dk1">
                <a:lumMod val="65000"/>
                <a:lumOff val="35000"/>
              </a:schemeClr>
            </a:gs>
            <a:gs pos="100000">
              <a:schemeClr val="dk1">
                <a:lumMod val="75000"/>
                <a:lumOff val="25000"/>
              </a:schemeClr>
            </a:gs>
          </a:gsLst>
          <a:lin ang="10800000" scaled="0"/>
        </a:gradFill>
        <a:round/>
      </a:ln>
      <a:effectLst/>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42FCB-4F29-46A3-AE09-941F9CA8DC4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D7D1E8-61F7-4200-AF7F-FCB1EB68CB2E}">
      <dgm:prSet/>
      <dgm:spPr/>
      <dgm:t>
        <a:bodyPr/>
        <a:lstStyle/>
        <a:p>
          <a:r>
            <a:rPr lang="en-GB"/>
            <a:t>This presentation elaborates about the audit of the Music Partnership North's current strategies.</a:t>
          </a:r>
          <a:endParaRPr lang="en-US"/>
        </a:p>
      </dgm:t>
    </dgm:pt>
    <dgm:pt modelId="{D759FD46-41A9-4607-A938-403D91E3901B}" type="parTrans" cxnId="{744236E1-E15D-4096-A592-C6B9B92CA1E5}">
      <dgm:prSet/>
      <dgm:spPr/>
      <dgm:t>
        <a:bodyPr/>
        <a:lstStyle/>
        <a:p>
          <a:endParaRPr lang="en-US"/>
        </a:p>
      </dgm:t>
    </dgm:pt>
    <dgm:pt modelId="{A4B0E5FC-E3A7-4966-9B53-EF7066DBFC2F}" type="sibTrans" cxnId="{744236E1-E15D-4096-A592-C6B9B92CA1E5}">
      <dgm:prSet/>
      <dgm:spPr/>
      <dgm:t>
        <a:bodyPr/>
        <a:lstStyle/>
        <a:p>
          <a:endParaRPr lang="en-US"/>
        </a:p>
      </dgm:t>
    </dgm:pt>
    <dgm:pt modelId="{1F37EBC8-E949-4B6C-A688-68B296CE1BB1}">
      <dgm:prSet/>
      <dgm:spPr/>
      <dgm:t>
        <a:bodyPr/>
        <a:lstStyle/>
        <a:p>
          <a:r>
            <a:rPr lang="en-GB"/>
            <a:t>The presentation further elaborates about the current strategies related to the marketing mix of the organization. Moreover it also shows the perpetual map which shows the quality and the competitors. </a:t>
          </a:r>
          <a:endParaRPr lang="en-US"/>
        </a:p>
      </dgm:t>
    </dgm:pt>
    <dgm:pt modelId="{CC854133-95BC-4EE2-B5B4-38F793973F30}" type="parTrans" cxnId="{D1BAA960-9A30-492C-A98D-737E588AD9E1}">
      <dgm:prSet/>
      <dgm:spPr/>
      <dgm:t>
        <a:bodyPr/>
        <a:lstStyle/>
        <a:p>
          <a:endParaRPr lang="en-US"/>
        </a:p>
      </dgm:t>
    </dgm:pt>
    <dgm:pt modelId="{9599849D-C86B-464C-8C71-7141A573889B}" type="sibTrans" cxnId="{D1BAA960-9A30-492C-A98D-737E588AD9E1}">
      <dgm:prSet/>
      <dgm:spPr/>
      <dgm:t>
        <a:bodyPr/>
        <a:lstStyle/>
        <a:p>
          <a:endParaRPr lang="en-US"/>
        </a:p>
      </dgm:t>
    </dgm:pt>
    <dgm:pt modelId="{A087C174-AEB6-44B9-9245-166FE2573D8B}">
      <dgm:prSet/>
      <dgm:spPr/>
      <dgm:t>
        <a:bodyPr/>
        <a:lstStyle/>
        <a:p>
          <a:r>
            <a:rPr lang="en-GB"/>
            <a:t>Lastly the presentation shows the conclusion of all the current marketing strategies. </a:t>
          </a:r>
          <a:endParaRPr lang="en-US"/>
        </a:p>
      </dgm:t>
    </dgm:pt>
    <dgm:pt modelId="{4D048AA3-3683-443C-833F-E5FDADD67E3F}" type="parTrans" cxnId="{733C91CB-B370-449B-95BB-A9E69FFB3A93}">
      <dgm:prSet/>
      <dgm:spPr/>
      <dgm:t>
        <a:bodyPr/>
        <a:lstStyle/>
        <a:p>
          <a:endParaRPr lang="en-US"/>
        </a:p>
      </dgm:t>
    </dgm:pt>
    <dgm:pt modelId="{F4BE6D74-7BAF-4503-9D90-DAC9AA080147}" type="sibTrans" cxnId="{733C91CB-B370-449B-95BB-A9E69FFB3A93}">
      <dgm:prSet/>
      <dgm:spPr/>
      <dgm:t>
        <a:bodyPr/>
        <a:lstStyle/>
        <a:p>
          <a:endParaRPr lang="en-US"/>
        </a:p>
      </dgm:t>
    </dgm:pt>
    <dgm:pt modelId="{1E6662B4-23D0-4F84-BDC1-03C491704D13}" type="pres">
      <dgm:prSet presAssocID="{34F42FCB-4F29-46A3-AE09-941F9CA8DC45}" presName="linear" presStyleCnt="0">
        <dgm:presLayoutVars>
          <dgm:animLvl val="lvl"/>
          <dgm:resizeHandles val="exact"/>
        </dgm:presLayoutVars>
      </dgm:prSet>
      <dgm:spPr/>
    </dgm:pt>
    <dgm:pt modelId="{C144A949-C8F7-4627-8689-B19F6B9A83DF}" type="pres">
      <dgm:prSet presAssocID="{6BD7D1E8-61F7-4200-AF7F-FCB1EB68CB2E}" presName="parentText" presStyleLbl="node1" presStyleIdx="0" presStyleCnt="3">
        <dgm:presLayoutVars>
          <dgm:chMax val="0"/>
          <dgm:bulletEnabled val="1"/>
        </dgm:presLayoutVars>
      </dgm:prSet>
      <dgm:spPr/>
    </dgm:pt>
    <dgm:pt modelId="{43C43246-9805-492F-ACE8-965D8C6F1762}" type="pres">
      <dgm:prSet presAssocID="{A4B0E5FC-E3A7-4966-9B53-EF7066DBFC2F}" presName="spacer" presStyleCnt="0"/>
      <dgm:spPr/>
    </dgm:pt>
    <dgm:pt modelId="{853BB84F-A67A-4D10-9E0F-4F74A2EDBACC}" type="pres">
      <dgm:prSet presAssocID="{1F37EBC8-E949-4B6C-A688-68B296CE1BB1}" presName="parentText" presStyleLbl="node1" presStyleIdx="1" presStyleCnt="3">
        <dgm:presLayoutVars>
          <dgm:chMax val="0"/>
          <dgm:bulletEnabled val="1"/>
        </dgm:presLayoutVars>
      </dgm:prSet>
      <dgm:spPr/>
    </dgm:pt>
    <dgm:pt modelId="{A2A0FB47-79E7-498A-B79D-7BD7699F458F}" type="pres">
      <dgm:prSet presAssocID="{9599849D-C86B-464C-8C71-7141A573889B}" presName="spacer" presStyleCnt="0"/>
      <dgm:spPr/>
    </dgm:pt>
    <dgm:pt modelId="{DBDD4FBE-3EF7-4DAC-97ED-51BF95B24DFE}" type="pres">
      <dgm:prSet presAssocID="{A087C174-AEB6-44B9-9245-166FE2573D8B}" presName="parentText" presStyleLbl="node1" presStyleIdx="2" presStyleCnt="3">
        <dgm:presLayoutVars>
          <dgm:chMax val="0"/>
          <dgm:bulletEnabled val="1"/>
        </dgm:presLayoutVars>
      </dgm:prSet>
      <dgm:spPr/>
    </dgm:pt>
  </dgm:ptLst>
  <dgm:cxnLst>
    <dgm:cxn modelId="{D1BAA960-9A30-492C-A98D-737E588AD9E1}" srcId="{34F42FCB-4F29-46A3-AE09-941F9CA8DC45}" destId="{1F37EBC8-E949-4B6C-A688-68B296CE1BB1}" srcOrd="1" destOrd="0" parTransId="{CC854133-95BC-4EE2-B5B4-38F793973F30}" sibTransId="{9599849D-C86B-464C-8C71-7141A573889B}"/>
    <dgm:cxn modelId="{621CA446-3662-44C9-B7C0-01610DCAE0A6}" type="presOf" srcId="{1F37EBC8-E949-4B6C-A688-68B296CE1BB1}" destId="{853BB84F-A67A-4D10-9E0F-4F74A2EDBACC}" srcOrd="0" destOrd="0" presId="urn:microsoft.com/office/officeart/2005/8/layout/vList2"/>
    <dgm:cxn modelId="{89AED192-71B7-4BA8-A4D3-BC55ADF32E09}" type="presOf" srcId="{34F42FCB-4F29-46A3-AE09-941F9CA8DC45}" destId="{1E6662B4-23D0-4F84-BDC1-03C491704D13}" srcOrd="0" destOrd="0" presId="urn:microsoft.com/office/officeart/2005/8/layout/vList2"/>
    <dgm:cxn modelId="{973691BD-8FF4-4B57-8A0D-E6F7014EBF05}" type="presOf" srcId="{A087C174-AEB6-44B9-9245-166FE2573D8B}" destId="{DBDD4FBE-3EF7-4DAC-97ED-51BF95B24DFE}" srcOrd="0" destOrd="0" presId="urn:microsoft.com/office/officeart/2005/8/layout/vList2"/>
    <dgm:cxn modelId="{733C91CB-B370-449B-95BB-A9E69FFB3A93}" srcId="{34F42FCB-4F29-46A3-AE09-941F9CA8DC45}" destId="{A087C174-AEB6-44B9-9245-166FE2573D8B}" srcOrd="2" destOrd="0" parTransId="{4D048AA3-3683-443C-833F-E5FDADD67E3F}" sibTransId="{F4BE6D74-7BAF-4503-9D90-DAC9AA080147}"/>
    <dgm:cxn modelId="{744236E1-E15D-4096-A592-C6B9B92CA1E5}" srcId="{34F42FCB-4F29-46A3-AE09-941F9CA8DC45}" destId="{6BD7D1E8-61F7-4200-AF7F-FCB1EB68CB2E}" srcOrd="0" destOrd="0" parTransId="{D759FD46-41A9-4607-A938-403D91E3901B}" sibTransId="{A4B0E5FC-E3A7-4966-9B53-EF7066DBFC2F}"/>
    <dgm:cxn modelId="{BC7D59FA-1372-4E51-8521-657FA2DE5502}" type="presOf" srcId="{6BD7D1E8-61F7-4200-AF7F-FCB1EB68CB2E}" destId="{C144A949-C8F7-4627-8689-B19F6B9A83DF}" srcOrd="0" destOrd="0" presId="urn:microsoft.com/office/officeart/2005/8/layout/vList2"/>
    <dgm:cxn modelId="{7672EE51-9024-4A24-8B45-9BA279210B54}" type="presParOf" srcId="{1E6662B4-23D0-4F84-BDC1-03C491704D13}" destId="{C144A949-C8F7-4627-8689-B19F6B9A83DF}" srcOrd="0" destOrd="0" presId="urn:microsoft.com/office/officeart/2005/8/layout/vList2"/>
    <dgm:cxn modelId="{5E7AAE10-7F6E-4D6E-A569-27086A495DC7}" type="presParOf" srcId="{1E6662B4-23D0-4F84-BDC1-03C491704D13}" destId="{43C43246-9805-492F-ACE8-965D8C6F1762}" srcOrd="1" destOrd="0" presId="urn:microsoft.com/office/officeart/2005/8/layout/vList2"/>
    <dgm:cxn modelId="{F5A4A6CF-5CD2-4577-BDF3-09C01ACFDCB5}" type="presParOf" srcId="{1E6662B4-23D0-4F84-BDC1-03C491704D13}" destId="{853BB84F-A67A-4D10-9E0F-4F74A2EDBACC}" srcOrd="2" destOrd="0" presId="urn:microsoft.com/office/officeart/2005/8/layout/vList2"/>
    <dgm:cxn modelId="{DED63FDD-515C-469A-919F-A626D4D146F7}" type="presParOf" srcId="{1E6662B4-23D0-4F84-BDC1-03C491704D13}" destId="{A2A0FB47-79E7-498A-B79D-7BD7699F458F}" srcOrd="3" destOrd="0" presId="urn:microsoft.com/office/officeart/2005/8/layout/vList2"/>
    <dgm:cxn modelId="{8DAEF10C-8362-4570-8287-5F5218ACB90F}" type="presParOf" srcId="{1E6662B4-23D0-4F84-BDC1-03C491704D13}" destId="{DBDD4FBE-3EF7-4DAC-97ED-51BF95B24D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55C7A-C1D6-402B-A7F4-B654C369C109}"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FC711815-B224-4D1C-9E4B-B70E10160D10}">
      <dgm:prSet/>
      <dgm:spPr/>
      <dgm:t>
        <a:bodyPr/>
        <a:lstStyle/>
        <a:p>
          <a:pPr>
            <a:lnSpc>
              <a:spcPct val="100000"/>
            </a:lnSpc>
          </a:pPr>
          <a:r>
            <a:rPr lang="en-GB" dirty="0"/>
            <a:t>There are certain ways by which the music school does marketing is done by the exposure of the result from the cooperation provided by the council of Newcastle city council (</a:t>
          </a:r>
          <a:r>
            <a:rPr lang="en-IN" dirty="0">
              <a:effectLst/>
              <a:latin typeface="Calibri" panose="020F0502020204030204" pitchFamily="34" charset="0"/>
              <a:ea typeface="Calibri" panose="020F0502020204030204" pitchFamily="34" charset="0"/>
              <a:cs typeface="Times New Roman" panose="02020603050405020304" pitchFamily="18" charset="0"/>
            </a:rPr>
            <a:t>Music Partnership North- Newcastle, 2021)</a:t>
          </a:r>
          <a:r>
            <a:rPr lang="en-GB" dirty="0"/>
            <a:t>. </a:t>
          </a:r>
          <a:endParaRPr lang="en-US" dirty="0"/>
        </a:p>
      </dgm:t>
    </dgm:pt>
    <dgm:pt modelId="{A738FB9A-F800-429F-B3B1-EBFB4093BE9D}" type="parTrans" cxnId="{E7065350-0511-405F-BFF5-A234B5C6349E}">
      <dgm:prSet/>
      <dgm:spPr/>
      <dgm:t>
        <a:bodyPr/>
        <a:lstStyle/>
        <a:p>
          <a:endParaRPr lang="en-US"/>
        </a:p>
      </dgm:t>
    </dgm:pt>
    <dgm:pt modelId="{7C5B7FAB-ACF1-4DDB-A3EB-0B2C9F880BA2}" type="sibTrans" cxnId="{E7065350-0511-405F-BFF5-A234B5C6349E}">
      <dgm:prSet/>
      <dgm:spPr/>
      <dgm:t>
        <a:bodyPr/>
        <a:lstStyle/>
        <a:p>
          <a:endParaRPr lang="en-US"/>
        </a:p>
      </dgm:t>
    </dgm:pt>
    <dgm:pt modelId="{4D3BD7E9-6984-4F8A-9DEB-6A8E1A395012}">
      <dgm:prSet/>
      <dgm:spPr/>
      <dgm:t>
        <a:bodyPr/>
        <a:lstStyle/>
        <a:p>
          <a:pPr>
            <a:lnSpc>
              <a:spcPct val="100000"/>
            </a:lnSpc>
          </a:pPr>
          <a:r>
            <a:rPr lang="en-GB"/>
            <a:t>This certainly contains and owns the services of music with the help of social media accounts and internet website that increases the students that want to learn music. </a:t>
          </a:r>
          <a:endParaRPr lang="en-US"/>
        </a:p>
      </dgm:t>
    </dgm:pt>
    <dgm:pt modelId="{3F3EF086-7223-495C-8111-0F65B49BCDE9}" type="parTrans" cxnId="{CF3B1A86-F77C-4F38-9B27-157AD65170E7}">
      <dgm:prSet/>
      <dgm:spPr/>
      <dgm:t>
        <a:bodyPr/>
        <a:lstStyle/>
        <a:p>
          <a:endParaRPr lang="en-US"/>
        </a:p>
      </dgm:t>
    </dgm:pt>
    <dgm:pt modelId="{939A2D70-5367-4A61-B645-8289BAC451FA}" type="sibTrans" cxnId="{CF3B1A86-F77C-4F38-9B27-157AD65170E7}">
      <dgm:prSet/>
      <dgm:spPr/>
      <dgm:t>
        <a:bodyPr/>
        <a:lstStyle/>
        <a:p>
          <a:endParaRPr lang="en-US"/>
        </a:p>
      </dgm:t>
    </dgm:pt>
    <dgm:pt modelId="{9F123880-04DA-40E9-86F7-542AAA4CA8BC}">
      <dgm:prSet/>
      <dgm:spPr/>
      <dgm:t>
        <a:bodyPr/>
        <a:lstStyle/>
        <a:p>
          <a:pPr>
            <a:lnSpc>
              <a:spcPct val="100000"/>
            </a:lnSpc>
          </a:pPr>
          <a:r>
            <a:rPr lang="en-GB"/>
            <a:t>But these websites and social media accounts are not very effectively updated and used on frequent basis. </a:t>
          </a:r>
          <a:endParaRPr lang="en-US"/>
        </a:p>
      </dgm:t>
    </dgm:pt>
    <dgm:pt modelId="{3BA38F07-3D1A-49C4-A1E0-1220DD7DB803}" type="parTrans" cxnId="{EB2244CF-BAA8-43F4-B42A-512FC9E00F44}">
      <dgm:prSet/>
      <dgm:spPr/>
      <dgm:t>
        <a:bodyPr/>
        <a:lstStyle/>
        <a:p>
          <a:endParaRPr lang="en-US"/>
        </a:p>
      </dgm:t>
    </dgm:pt>
    <dgm:pt modelId="{05474997-555E-4605-AB2D-6D56718627F9}" type="sibTrans" cxnId="{EB2244CF-BAA8-43F4-B42A-512FC9E00F44}">
      <dgm:prSet/>
      <dgm:spPr/>
      <dgm:t>
        <a:bodyPr/>
        <a:lstStyle/>
        <a:p>
          <a:endParaRPr lang="en-US"/>
        </a:p>
      </dgm:t>
    </dgm:pt>
    <dgm:pt modelId="{C6E4FC48-BB47-4388-ABF2-FF6F72A3C218}" type="pres">
      <dgm:prSet presAssocID="{7B955C7A-C1D6-402B-A7F4-B654C369C109}" presName="root" presStyleCnt="0">
        <dgm:presLayoutVars>
          <dgm:dir/>
          <dgm:resizeHandles val="exact"/>
        </dgm:presLayoutVars>
      </dgm:prSet>
      <dgm:spPr/>
    </dgm:pt>
    <dgm:pt modelId="{03004A00-218A-4B32-9E39-54828F8611C2}" type="pres">
      <dgm:prSet presAssocID="{FC711815-B224-4D1C-9E4B-B70E10160D10}" presName="compNode" presStyleCnt="0"/>
      <dgm:spPr/>
    </dgm:pt>
    <dgm:pt modelId="{9FF5F1A2-A224-4191-A0C0-7F92712F45A3}" type="pres">
      <dgm:prSet presAssocID="{FC711815-B224-4D1C-9E4B-B70E10160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um Set"/>
        </a:ext>
      </dgm:extLst>
    </dgm:pt>
    <dgm:pt modelId="{9131383C-91A5-4F48-BB06-172CB9CDE6E3}" type="pres">
      <dgm:prSet presAssocID="{FC711815-B224-4D1C-9E4B-B70E10160D10}" presName="spaceRect" presStyleCnt="0"/>
      <dgm:spPr/>
    </dgm:pt>
    <dgm:pt modelId="{7D7254CB-2476-456B-B405-08FD5D6BAA83}" type="pres">
      <dgm:prSet presAssocID="{FC711815-B224-4D1C-9E4B-B70E10160D10}" presName="textRect" presStyleLbl="revTx" presStyleIdx="0" presStyleCnt="3">
        <dgm:presLayoutVars>
          <dgm:chMax val="1"/>
          <dgm:chPref val="1"/>
        </dgm:presLayoutVars>
      </dgm:prSet>
      <dgm:spPr/>
    </dgm:pt>
    <dgm:pt modelId="{06CEAFE4-5766-4317-A844-3CBD8F98AAC7}" type="pres">
      <dgm:prSet presAssocID="{7C5B7FAB-ACF1-4DDB-A3EB-0B2C9F880BA2}" presName="sibTrans" presStyleCnt="0"/>
      <dgm:spPr/>
    </dgm:pt>
    <dgm:pt modelId="{27B036A4-B967-47D1-952E-C169BEB2D30E}" type="pres">
      <dgm:prSet presAssocID="{4D3BD7E9-6984-4F8A-9DEB-6A8E1A395012}" presName="compNode" presStyleCnt="0"/>
      <dgm:spPr/>
    </dgm:pt>
    <dgm:pt modelId="{1273A845-6397-40FF-9F73-2AFC9993C0A5}" type="pres">
      <dgm:prSet presAssocID="{4D3BD7E9-6984-4F8A-9DEB-6A8E1A3950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eble clef"/>
        </a:ext>
      </dgm:extLst>
    </dgm:pt>
    <dgm:pt modelId="{9A7FF06D-6777-4CAC-8A7C-37E0CFF5C1A4}" type="pres">
      <dgm:prSet presAssocID="{4D3BD7E9-6984-4F8A-9DEB-6A8E1A395012}" presName="spaceRect" presStyleCnt="0"/>
      <dgm:spPr/>
    </dgm:pt>
    <dgm:pt modelId="{1EDE2F4A-4B65-4BC7-9555-BE607DBAE003}" type="pres">
      <dgm:prSet presAssocID="{4D3BD7E9-6984-4F8A-9DEB-6A8E1A395012}" presName="textRect" presStyleLbl="revTx" presStyleIdx="1" presStyleCnt="3">
        <dgm:presLayoutVars>
          <dgm:chMax val="1"/>
          <dgm:chPref val="1"/>
        </dgm:presLayoutVars>
      </dgm:prSet>
      <dgm:spPr/>
    </dgm:pt>
    <dgm:pt modelId="{EB661C18-E26F-47B5-A29E-B2DD51E1EDFF}" type="pres">
      <dgm:prSet presAssocID="{939A2D70-5367-4A61-B645-8289BAC451FA}" presName="sibTrans" presStyleCnt="0"/>
      <dgm:spPr/>
    </dgm:pt>
    <dgm:pt modelId="{B0C1EDAE-E6BB-4797-8137-A48E89D3287F}" type="pres">
      <dgm:prSet presAssocID="{9F123880-04DA-40E9-86F7-542AAA4CA8BC}" presName="compNode" presStyleCnt="0"/>
      <dgm:spPr/>
    </dgm:pt>
    <dgm:pt modelId="{44919DBE-F6B1-4C15-9288-8DEB4A4F6E57}" type="pres">
      <dgm:prSet presAssocID="{9F123880-04DA-40E9-86F7-542AAA4CA8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EAA2E98D-4F10-4C80-A6B2-6F78D8DC50AF}" type="pres">
      <dgm:prSet presAssocID="{9F123880-04DA-40E9-86F7-542AAA4CA8BC}" presName="spaceRect" presStyleCnt="0"/>
      <dgm:spPr/>
    </dgm:pt>
    <dgm:pt modelId="{D46999DB-03D3-43C2-A7A3-1E55858EF1F9}" type="pres">
      <dgm:prSet presAssocID="{9F123880-04DA-40E9-86F7-542AAA4CA8BC}" presName="textRect" presStyleLbl="revTx" presStyleIdx="2" presStyleCnt="3">
        <dgm:presLayoutVars>
          <dgm:chMax val="1"/>
          <dgm:chPref val="1"/>
        </dgm:presLayoutVars>
      </dgm:prSet>
      <dgm:spPr/>
    </dgm:pt>
  </dgm:ptLst>
  <dgm:cxnLst>
    <dgm:cxn modelId="{0631EF44-F0A7-4C48-86D4-78DA19277161}" type="presOf" srcId="{7B955C7A-C1D6-402B-A7F4-B654C369C109}" destId="{C6E4FC48-BB47-4388-ABF2-FF6F72A3C218}" srcOrd="0" destOrd="0" presId="urn:microsoft.com/office/officeart/2018/2/layout/IconLabelList"/>
    <dgm:cxn modelId="{E7065350-0511-405F-BFF5-A234B5C6349E}" srcId="{7B955C7A-C1D6-402B-A7F4-B654C369C109}" destId="{FC711815-B224-4D1C-9E4B-B70E10160D10}" srcOrd="0" destOrd="0" parTransId="{A738FB9A-F800-429F-B3B1-EBFB4093BE9D}" sibTransId="{7C5B7FAB-ACF1-4DDB-A3EB-0B2C9F880BA2}"/>
    <dgm:cxn modelId="{B5197F57-2677-44C2-BF77-968DCE89AEE8}" type="presOf" srcId="{9F123880-04DA-40E9-86F7-542AAA4CA8BC}" destId="{D46999DB-03D3-43C2-A7A3-1E55858EF1F9}" srcOrd="0" destOrd="0" presId="urn:microsoft.com/office/officeart/2018/2/layout/IconLabelList"/>
    <dgm:cxn modelId="{CF3B1A86-F77C-4F38-9B27-157AD65170E7}" srcId="{7B955C7A-C1D6-402B-A7F4-B654C369C109}" destId="{4D3BD7E9-6984-4F8A-9DEB-6A8E1A395012}" srcOrd="1" destOrd="0" parTransId="{3F3EF086-7223-495C-8111-0F65B49BCDE9}" sibTransId="{939A2D70-5367-4A61-B645-8289BAC451FA}"/>
    <dgm:cxn modelId="{71A1D1BC-7B40-4E87-B526-2120CF463D51}" type="presOf" srcId="{4D3BD7E9-6984-4F8A-9DEB-6A8E1A395012}" destId="{1EDE2F4A-4B65-4BC7-9555-BE607DBAE003}" srcOrd="0" destOrd="0" presId="urn:microsoft.com/office/officeart/2018/2/layout/IconLabelList"/>
    <dgm:cxn modelId="{6B9D5CC7-DBFC-4D0D-883C-F2E667E2C669}" type="presOf" srcId="{FC711815-B224-4D1C-9E4B-B70E10160D10}" destId="{7D7254CB-2476-456B-B405-08FD5D6BAA83}" srcOrd="0" destOrd="0" presId="urn:microsoft.com/office/officeart/2018/2/layout/IconLabelList"/>
    <dgm:cxn modelId="{EB2244CF-BAA8-43F4-B42A-512FC9E00F44}" srcId="{7B955C7A-C1D6-402B-A7F4-B654C369C109}" destId="{9F123880-04DA-40E9-86F7-542AAA4CA8BC}" srcOrd="2" destOrd="0" parTransId="{3BA38F07-3D1A-49C4-A1E0-1220DD7DB803}" sibTransId="{05474997-555E-4605-AB2D-6D56718627F9}"/>
    <dgm:cxn modelId="{757B75C4-E8A6-4C88-BFF8-BD7B1C11FEA1}" type="presParOf" srcId="{C6E4FC48-BB47-4388-ABF2-FF6F72A3C218}" destId="{03004A00-218A-4B32-9E39-54828F8611C2}" srcOrd="0" destOrd="0" presId="urn:microsoft.com/office/officeart/2018/2/layout/IconLabelList"/>
    <dgm:cxn modelId="{A89D16FB-F3A1-41A2-BC7D-AC8A1A3A1082}" type="presParOf" srcId="{03004A00-218A-4B32-9E39-54828F8611C2}" destId="{9FF5F1A2-A224-4191-A0C0-7F92712F45A3}" srcOrd="0" destOrd="0" presId="urn:microsoft.com/office/officeart/2018/2/layout/IconLabelList"/>
    <dgm:cxn modelId="{EAC57E93-E5DC-45E8-98B6-92A03D973495}" type="presParOf" srcId="{03004A00-218A-4B32-9E39-54828F8611C2}" destId="{9131383C-91A5-4F48-BB06-172CB9CDE6E3}" srcOrd="1" destOrd="0" presId="urn:microsoft.com/office/officeart/2018/2/layout/IconLabelList"/>
    <dgm:cxn modelId="{A024AE18-4615-4F83-8850-2CFDF1AE3EE6}" type="presParOf" srcId="{03004A00-218A-4B32-9E39-54828F8611C2}" destId="{7D7254CB-2476-456B-B405-08FD5D6BAA83}" srcOrd="2" destOrd="0" presId="urn:microsoft.com/office/officeart/2018/2/layout/IconLabelList"/>
    <dgm:cxn modelId="{5943C61B-2BDA-4B4E-A701-9D4CDF15AA57}" type="presParOf" srcId="{C6E4FC48-BB47-4388-ABF2-FF6F72A3C218}" destId="{06CEAFE4-5766-4317-A844-3CBD8F98AAC7}" srcOrd="1" destOrd="0" presId="urn:microsoft.com/office/officeart/2018/2/layout/IconLabelList"/>
    <dgm:cxn modelId="{CC04DEFF-63C4-4BB2-AB6C-2BEE10FA95CC}" type="presParOf" srcId="{C6E4FC48-BB47-4388-ABF2-FF6F72A3C218}" destId="{27B036A4-B967-47D1-952E-C169BEB2D30E}" srcOrd="2" destOrd="0" presId="urn:microsoft.com/office/officeart/2018/2/layout/IconLabelList"/>
    <dgm:cxn modelId="{20A3419E-F263-4A96-83A3-5DC037DD376E}" type="presParOf" srcId="{27B036A4-B967-47D1-952E-C169BEB2D30E}" destId="{1273A845-6397-40FF-9F73-2AFC9993C0A5}" srcOrd="0" destOrd="0" presId="urn:microsoft.com/office/officeart/2018/2/layout/IconLabelList"/>
    <dgm:cxn modelId="{FF7327A0-D332-456B-A16B-92C851ADD3EB}" type="presParOf" srcId="{27B036A4-B967-47D1-952E-C169BEB2D30E}" destId="{9A7FF06D-6777-4CAC-8A7C-37E0CFF5C1A4}" srcOrd="1" destOrd="0" presId="urn:microsoft.com/office/officeart/2018/2/layout/IconLabelList"/>
    <dgm:cxn modelId="{8C11B62B-CB7F-4215-A774-ABE846DDE1C2}" type="presParOf" srcId="{27B036A4-B967-47D1-952E-C169BEB2D30E}" destId="{1EDE2F4A-4B65-4BC7-9555-BE607DBAE003}" srcOrd="2" destOrd="0" presId="urn:microsoft.com/office/officeart/2018/2/layout/IconLabelList"/>
    <dgm:cxn modelId="{58574D8D-C972-4B6C-9FB4-CD2BA770A016}" type="presParOf" srcId="{C6E4FC48-BB47-4388-ABF2-FF6F72A3C218}" destId="{EB661C18-E26F-47B5-A29E-B2DD51E1EDFF}" srcOrd="3" destOrd="0" presId="urn:microsoft.com/office/officeart/2018/2/layout/IconLabelList"/>
    <dgm:cxn modelId="{36E1C3DF-85D1-40B6-A343-AC525F6625ED}" type="presParOf" srcId="{C6E4FC48-BB47-4388-ABF2-FF6F72A3C218}" destId="{B0C1EDAE-E6BB-4797-8137-A48E89D3287F}" srcOrd="4" destOrd="0" presId="urn:microsoft.com/office/officeart/2018/2/layout/IconLabelList"/>
    <dgm:cxn modelId="{662032A5-C0EC-4BA3-B98C-5759A40E540D}" type="presParOf" srcId="{B0C1EDAE-E6BB-4797-8137-A48E89D3287F}" destId="{44919DBE-F6B1-4C15-9288-8DEB4A4F6E57}" srcOrd="0" destOrd="0" presId="urn:microsoft.com/office/officeart/2018/2/layout/IconLabelList"/>
    <dgm:cxn modelId="{FB6CBE2A-0F21-49CE-BD53-BED928187941}" type="presParOf" srcId="{B0C1EDAE-E6BB-4797-8137-A48E89D3287F}" destId="{EAA2E98D-4F10-4C80-A6B2-6F78D8DC50AF}" srcOrd="1" destOrd="0" presId="urn:microsoft.com/office/officeart/2018/2/layout/IconLabelList"/>
    <dgm:cxn modelId="{E24F2BD1-C819-4CBF-B178-92B89143EDBB}" type="presParOf" srcId="{B0C1EDAE-E6BB-4797-8137-A48E89D3287F}" destId="{D46999DB-03D3-43C2-A7A3-1E55858EF1F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FF59A-0500-465D-97A6-D63EC3A0C24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E84F4FC-567A-4110-809B-C9CC52D9EEC5}">
      <dgm:prSet/>
      <dgm:spPr/>
      <dgm:t>
        <a:bodyPr/>
        <a:lstStyle/>
        <a:p>
          <a:pPr>
            <a:lnSpc>
              <a:spcPct val="100000"/>
            </a:lnSpc>
            <a:defRPr cap="all"/>
          </a:pPr>
          <a:r>
            <a:rPr lang="en-GB"/>
            <a:t>The organization provides number of music offers and music tuitions to the children and young individuals.</a:t>
          </a:r>
          <a:endParaRPr lang="en-US"/>
        </a:p>
      </dgm:t>
    </dgm:pt>
    <dgm:pt modelId="{498C0DBC-C084-49FA-8102-6A5D07A0FB49}" type="parTrans" cxnId="{83AA4167-24E5-4712-9708-A83F61BF1691}">
      <dgm:prSet/>
      <dgm:spPr/>
      <dgm:t>
        <a:bodyPr/>
        <a:lstStyle/>
        <a:p>
          <a:endParaRPr lang="en-US"/>
        </a:p>
      </dgm:t>
    </dgm:pt>
    <dgm:pt modelId="{EAA2D6F8-6897-40A5-8DC8-A49E73EB525F}" type="sibTrans" cxnId="{83AA4167-24E5-4712-9708-A83F61BF1691}">
      <dgm:prSet/>
      <dgm:spPr/>
      <dgm:t>
        <a:bodyPr/>
        <a:lstStyle/>
        <a:p>
          <a:endParaRPr lang="en-US"/>
        </a:p>
      </dgm:t>
    </dgm:pt>
    <dgm:pt modelId="{85ED9F0C-5C1B-4770-BC11-3861A10E94A2}">
      <dgm:prSet/>
      <dgm:spPr/>
      <dgm:t>
        <a:bodyPr/>
        <a:lstStyle/>
        <a:p>
          <a:pPr>
            <a:lnSpc>
              <a:spcPct val="100000"/>
            </a:lnSpc>
            <a:defRPr cap="all"/>
          </a:pPr>
          <a:r>
            <a:rPr lang="en-GB"/>
            <a:t>The services it serves are music classes in the different groups like individual groups, small groups, whole class ensemble tuition and deliveries of wide range of music. </a:t>
          </a:r>
          <a:endParaRPr lang="en-US"/>
        </a:p>
      </dgm:t>
    </dgm:pt>
    <dgm:pt modelId="{F780303F-B9B9-4A0B-A265-6B10FA9C0899}" type="parTrans" cxnId="{510FEB6B-AFEB-49A7-B30E-63E874B5F4A1}">
      <dgm:prSet/>
      <dgm:spPr/>
      <dgm:t>
        <a:bodyPr/>
        <a:lstStyle/>
        <a:p>
          <a:endParaRPr lang="en-US"/>
        </a:p>
      </dgm:t>
    </dgm:pt>
    <dgm:pt modelId="{4C132DCE-2DF7-44FE-8696-0A716D19C3D9}" type="sibTrans" cxnId="{510FEB6B-AFEB-49A7-B30E-63E874B5F4A1}">
      <dgm:prSet/>
      <dgm:spPr/>
      <dgm:t>
        <a:bodyPr/>
        <a:lstStyle/>
        <a:p>
          <a:endParaRPr lang="en-US"/>
        </a:p>
      </dgm:t>
    </dgm:pt>
    <dgm:pt modelId="{4B172048-DD71-4F85-BB2C-6EEBA32B8B3B}">
      <dgm:prSet/>
      <dgm:spPr/>
      <dgm:t>
        <a:bodyPr/>
        <a:lstStyle/>
        <a:p>
          <a:pPr>
            <a:lnSpc>
              <a:spcPct val="100000"/>
            </a:lnSpc>
            <a:defRPr cap="all"/>
          </a:pPr>
          <a:r>
            <a:rPr lang="en-GB" dirty="0"/>
            <a:t>The organization has a good personalisation of the size of the courses and its time as per the consumer, contains great variety of the music and consists of many music instruments (</a:t>
          </a:r>
          <a:r>
            <a:rPr lang="en-IN" dirty="0"/>
            <a:t>Hebert, 2017)</a:t>
          </a:r>
          <a:r>
            <a:rPr lang="en-GB" dirty="0"/>
            <a:t>. </a:t>
          </a:r>
          <a:endParaRPr lang="en-US" dirty="0"/>
        </a:p>
      </dgm:t>
    </dgm:pt>
    <dgm:pt modelId="{41333B97-DABF-46F3-8219-4985D5D6244F}" type="parTrans" cxnId="{44949035-001A-4935-A30F-6A2D205CF821}">
      <dgm:prSet/>
      <dgm:spPr/>
      <dgm:t>
        <a:bodyPr/>
        <a:lstStyle/>
        <a:p>
          <a:endParaRPr lang="en-US"/>
        </a:p>
      </dgm:t>
    </dgm:pt>
    <dgm:pt modelId="{DB893BD1-BED9-4835-B6DD-00F7399EC1F5}" type="sibTrans" cxnId="{44949035-001A-4935-A30F-6A2D205CF821}">
      <dgm:prSet/>
      <dgm:spPr/>
      <dgm:t>
        <a:bodyPr/>
        <a:lstStyle/>
        <a:p>
          <a:endParaRPr lang="en-US"/>
        </a:p>
      </dgm:t>
    </dgm:pt>
    <dgm:pt modelId="{77EBEC3C-0E15-4E07-B9E8-CA9BA6AD028E}" type="pres">
      <dgm:prSet presAssocID="{D50FF59A-0500-465D-97A6-D63EC3A0C24E}" presName="root" presStyleCnt="0">
        <dgm:presLayoutVars>
          <dgm:dir/>
          <dgm:resizeHandles val="exact"/>
        </dgm:presLayoutVars>
      </dgm:prSet>
      <dgm:spPr/>
    </dgm:pt>
    <dgm:pt modelId="{E3843E87-BE0B-4167-92F7-6C1255E74C71}" type="pres">
      <dgm:prSet presAssocID="{7E84F4FC-567A-4110-809B-C9CC52D9EEC5}" presName="compNode" presStyleCnt="0"/>
      <dgm:spPr/>
    </dgm:pt>
    <dgm:pt modelId="{3779CACF-8691-4AE2-A450-01DA2AC6BA72}" type="pres">
      <dgm:prSet presAssocID="{7E84F4FC-567A-4110-809B-C9CC52D9EEC5}" presName="iconBgRect" presStyleLbl="bgShp" presStyleIdx="0" presStyleCnt="3"/>
      <dgm:spPr/>
    </dgm:pt>
    <dgm:pt modelId="{89E205D8-27EC-4E17-8381-D077AC452514}" type="pres">
      <dgm:prSet presAssocID="{7E84F4FC-567A-4110-809B-C9CC52D9EE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um Set"/>
        </a:ext>
      </dgm:extLst>
    </dgm:pt>
    <dgm:pt modelId="{789FEF9E-6F46-461D-9EF1-FA98852C2E6F}" type="pres">
      <dgm:prSet presAssocID="{7E84F4FC-567A-4110-809B-C9CC52D9EEC5}" presName="spaceRect" presStyleCnt="0"/>
      <dgm:spPr/>
    </dgm:pt>
    <dgm:pt modelId="{1E2C431B-0850-47F4-8C98-9528323DFF33}" type="pres">
      <dgm:prSet presAssocID="{7E84F4FC-567A-4110-809B-C9CC52D9EEC5}" presName="textRect" presStyleLbl="revTx" presStyleIdx="0" presStyleCnt="3">
        <dgm:presLayoutVars>
          <dgm:chMax val="1"/>
          <dgm:chPref val="1"/>
        </dgm:presLayoutVars>
      </dgm:prSet>
      <dgm:spPr/>
    </dgm:pt>
    <dgm:pt modelId="{D683EE8A-AFC1-4D9B-9AFC-C6F341152AF8}" type="pres">
      <dgm:prSet presAssocID="{EAA2D6F8-6897-40A5-8DC8-A49E73EB525F}" presName="sibTrans" presStyleCnt="0"/>
      <dgm:spPr/>
    </dgm:pt>
    <dgm:pt modelId="{75355424-9D39-4D17-B04D-9EE0E474C004}" type="pres">
      <dgm:prSet presAssocID="{85ED9F0C-5C1B-4770-BC11-3861A10E94A2}" presName="compNode" presStyleCnt="0"/>
      <dgm:spPr/>
    </dgm:pt>
    <dgm:pt modelId="{B3B75E9C-7BF4-4E92-9563-DDEB62301FA3}" type="pres">
      <dgm:prSet presAssocID="{85ED9F0C-5C1B-4770-BC11-3861A10E94A2}" presName="iconBgRect" presStyleLbl="bgShp" presStyleIdx="1" presStyleCnt="3"/>
      <dgm:spPr/>
    </dgm:pt>
    <dgm:pt modelId="{E8EA0625-4813-4C06-9679-672A908BB249}" type="pres">
      <dgm:prSet presAssocID="{85ED9F0C-5C1B-4770-BC11-3861A10E94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2A0C68E-D8B6-49F4-97E8-611C91441A38}" type="pres">
      <dgm:prSet presAssocID="{85ED9F0C-5C1B-4770-BC11-3861A10E94A2}" presName="spaceRect" presStyleCnt="0"/>
      <dgm:spPr/>
    </dgm:pt>
    <dgm:pt modelId="{27AF798A-797B-43C2-BA4E-36F8B4D1DBD6}" type="pres">
      <dgm:prSet presAssocID="{85ED9F0C-5C1B-4770-BC11-3861A10E94A2}" presName="textRect" presStyleLbl="revTx" presStyleIdx="1" presStyleCnt="3">
        <dgm:presLayoutVars>
          <dgm:chMax val="1"/>
          <dgm:chPref val="1"/>
        </dgm:presLayoutVars>
      </dgm:prSet>
      <dgm:spPr/>
    </dgm:pt>
    <dgm:pt modelId="{3F65F8AE-3F91-4575-BB94-306A6057BFD8}" type="pres">
      <dgm:prSet presAssocID="{4C132DCE-2DF7-44FE-8696-0A716D19C3D9}" presName="sibTrans" presStyleCnt="0"/>
      <dgm:spPr/>
    </dgm:pt>
    <dgm:pt modelId="{E7480479-63EC-4B75-A802-24F9053C4494}" type="pres">
      <dgm:prSet presAssocID="{4B172048-DD71-4F85-BB2C-6EEBA32B8B3B}" presName="compNode" presStyleCnt="0"/>
      <dgm:spPr/>
    </dgm:pt>
    <dgm:pt modelId="{D6B74A2A-8D88-4908-B645-760DECC14520}" type="pres">
      <dgm:prSet presAssocID="{4B172048-DD71-4F85-BB2C-6EEBA32B8B3B}" presName="iconBgRect" presStyleLbl="bgShp" presStyleIdx="2" presStyleCnt="3"/>
      <dgm:spPr/>
    </dgm:pt>
    <dgm:pt modelId="{7DAD7D7B-7B30-41CC-B885-9793C3BA5214}" type="pres">
      <dgm:prSet presAssocID="{4B172048-DD71-4F85-BB2C-6EEBA32B8B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ductor"/>
        </a:ext>
      </dgm:extLst>
    </dgm:pt>
    <dgm:pt modelId="{5D805D80-0D4F-45AF-9762-48070BF8A7AD}" type="pres">
      <dgm:prSet presAssocID="{4B172048-DD71-4F85-BB2C-6EEBA32B8B3B}" presName="spaceRect" presStyleCnt="0"/>
      <dgm:spPr/>
    </dgm:pt>
    <dgm:pt modelId="{F023603D-10F4-48EB-8794-2BDD4ED3F854}" type="pres">
      <dgm:prSet presAssocID="{4B172048-DD71-4F85-BB2C-6EEBA32B8B3B}" presName="textRect" presStyleLbl="revTx" presStyleIdx="2" presStyleCnt="3">
        <dgm:presLayoutVars>
          <dgm:chMax val="1"/>
          <dgm:chPref val="1"/>
        </dgm:presLayoutVars>
      </dgm:prSet>
      <dgm:spPr/>
    </dgm:pt>
  </dgm:ptLst>
  <dgm:cxnLst>
    <dgm:cxn modelId="{2312F81E-7C6E-46F7-81F8-07267465D4F2}" type="presOf" srcId="{D50FF59A-0500-465D-97A6-D63EC3A0C24E}" destId="{77EBEC3C-0E15-4E07-B9E8-CA9BA6AD028E}" srcOrd="0" destOrd="0" presId="urn:microsoft.com/office/officeart/2018/5/layout/IconCircleLabelList"/>
    <dgm:cxn modelId="{44949035-001A-4935-A30F-6A2D205CF821}" srcId="{D50FF59A-0500-465D-97A6-D63EC3A0C24E}" destId="{4B172048-DD71-4F85-BB2C-6EEBA32B8B3B}" srcOrd="2" destOrd="0" parTransId="{41333B97-DABF-46F3-8219-4985D5D6244F}" sibTransId="{DB893BD1-BED9-4835-B6DD-00F7399EC1F5}"/>
    <dgm:cxn modelId="{83AA4167-24E5-4712-9708-A83F61BF1691}" srcId="{D50FF59A-0500-465D-97A6-D63EC3A0C24E}" destId="{7E84F4FC-567A-4110-809B-C9CC52D9EEC5}" srcOrd="0" destOrd="0" parTransId="{498C0DBC-C084-49FA-8102-6A5D07A0FB49}" sibTransId="{EAA2D6F8-6897-40A5-8DC8-A49E73EB525F}"/>
    <dgm:cxn modelId="{510FEB6B-AFEB-49A7-B30E-63E874B5F4A1}" srcId="{D50FF59A-0500-465D-97A6-D63EC3A0C24E}" destId="{85ED9F0C-5C1B-4770-BC11-3861A10E94A2}" srcOrd="1" destOrd="0" parTransId="{F780303F-B9B9-4A0B-A265-6B10FA9C0899}" sibTransId="{4C132DCE-2DF7-44FE-8696-0A716D19C3D9}"/>
    <dgm:cxn modelId="{D2515456-1607-449C-8B19-09B140CECFB5}" type="presOf" srcId="{7E84F4FC-567A-4110-809B-C9CC52D9EEC5}" destId="{1E2C431B-0850-47F4-8C98-9528323DFF33}" srcOrd="0" destOrd="0" presId="urn:microsoft.com/office/officeart/2018/5/layout/IconCircleLabelList"/>
    <dgm:cxn modelId="{0280C957-90AA-4924-A0B3-0F8395452D00}" type="presOf" srcId="{4B172048-DD71-4F85-BB2C-6EEBA32B8B3B}" destId="{F023603D-10F4-48EB-8794-2BDD4ED3F854}" srcOrd="0" destOrd="0" presId="urn:microsoft.com/office/officeart/2018/5/layout/IconCircleLabelList"/>
    <dgm:cxn modelId="{4A6272A0-1FB4-4A89-B9A8-09D355353DE1}" type="presOf" srcId="{85ED9F0C-5C1B-4770-BC11-3861A10E94A2}" destId="{27AF798A-797B-43C2-BA4E-36F8B4D1DBD6}" srcOrd="0" destOrd="0" presId="urn:microsoft.com/office/officeart/2018/5/layout/IconCircleLabelList"/>
    <dgm:cxn modelId="{42A6F0D3-7DA6-4632-8D24-BBC88BB3832A}" type="presParOf" srcId="{77EBEC3C-0E15-4E07-B9E8-CA9BA6AD028E}" destId="{E3843E87-BE0B-4167-92F7-6C1255E74C71}" srcOrd="0" destOrd="0" presId="urn:microsoft.com/office/officeart/2018/5/layout/IconCircleLabelList"/>
    <dgm:cxn modelId="{676918EF-EB13-443A-9275-F66BD61435D8}" type="presParOf" srcId="{E3843E87-BE0B-4167-92F7-6C1255E74C71}" destId="{3779CACF-8691-4AE2-A450-01DA2AC6BA72}" srcOrd="0" destOrd="0" presId="urn:microsoft.com/office/officeart/2018/5/layout/IconCircleLabelList"/>
    <dgm:cxn modelId="{DB8EBD89-ED92-489A-BBBC-BB7EBA669255}" type="presParOf" srcId="{E3843E87-BE0B-4167-92F7-6C1255E74C71}" destId="{89E205D8-27EC-4E17-8381-D077AC452514}" srcOrd="1" destOrd="0" presId="urn:microsoft.com/office/officeart/2018/5/layout/IconCircleLabelList"/>
    <dgm:cxn modelId="{D1C34FE5-99FD-4AEE-AD25-DB721DCEF19B}" type="presParOf" srcId="{E3843E87-BE0B-4167-92F7-6C1255E74C71}" destId="{789FEF9E-6F46-461D-9EF1-FA98852C2E6F}" srcOrd="2" destOrd="0" presId="urn:microsoft.com/office/officeart/2018/5/layout/IconCircleLabelList"/>
    <dgm:cxn modelId="{B0F925B0-040F-41BC-86C8-4647AEF2B509}" type="presParOf" srcId="{E3843E87-BE0B-4167-92F7-6C1255E74C71}" destId="{1E2C431B-0850-47F4-8C98-9528323DFF33}" srcOrd="3" destOrd="0" presId="urn:microsoft.com/office/officeart/2018/5/layout/IconCircleLabelList"/>
    <dgm:cxn modelId="{37D6E52E-FF7F-4E7D-BD7A-20138FBC405A}" type="presParOf" srcId="{77EBEC3C-0E15-4E07-B9E8-CA9BA6AD028E}" destId="{D683EE8A-AFC1-4D9B-9AFC-C6F341152AF8}" srcOrd="1" destOrd="0" presId="urn:microsoft.com/office/officeart/2018/5/layout/IconCircleLabelList"/>
    <dgm:cxn modelId="{18F67899-8E82-4CE2-98C4-E1E32CBAD7CC}" type="presParOf" srcId="{77EBEC3C-0E15-4E07-B9E8-CA9BA6AD028E}" destId="{75355424-9D39-4D17-B04D-9EE0E474C004}" srcOrd="2" destOrd="0" presId="urn:microsoft.com/office/officeart/2018/5/layout/IconCircleLabelList"/>
    <dgm:cxn modelId="{AC97C2B0-C33B-4B54-A860-51561B456BF3}" type="presParOf" srcId="{75355424-9D39-4D17-B04D-9EE0E474C004}" destId="{B3B75E9C-7BF4-4E92-9563-DDEB62301FA3}" srcOrd="0" destOrd="0" presId="urn:microsoft.com/office/officeart/2018/5/layout/IconCircleLabelList"/>
    <dgm:cxn modelId="{1608CE40-78A8-4AA6-AEA1-8265134DAEBA}" type="presParOf" srcId="{75355424-9D39-4D17-B04D-9EE0E474C004}" destId="{E8EA0625-4813-4C06-9679-672A908BB249}" srcOrd="1" destOrd="0" presId="urn:microsoft.com/office/officeart/2018/5/layout/IconCircleLabelList"/>
    <dgm:cxn modelId="{EE993B42-13F6-40DB-B3CB-785991E30E36}" type="presParOf" srcId="{75355424-9D39-4D17-B04D-9EE0E474C004}" destId="{02A0C68E-D8B6-49F4-97E8-611C91441A38}" srcOrd="2" destOrd="0" presId="urn:microsoft.com/office/officeart/2018/5/layout/IconCircleLabelList"/>
    <dgm:cxn modelId="{03D0A371-39D8-490A-BB12-BEFBB0D8E3B4}" type="presParOf" srcId="{75355424-9D39-4D17-B04D-9EE0E474C004}" destId="{27AF798A-797B-43C2-BA4E-36F8B4D1DBD6}" srcOrd="3" destOrd="0" presId="urn:microsoft.com/office/officeart/2018/5/layout/IconCircleLabelList"/>
    <dgm:cxn modelId="{415D80AD-733D-441A-991A-356C1F5D51D4}" type="presParOf" srcId="{77EBEC3C-0E15-4E07-B9E8-CA9BA6AD028E}" destId="{3F65F8AE-3F91-4575-BB94-306A6057BFD8}" srcOrd="3" destOrd="0" presId="urn:microsoft.com/office/officeart/2018/5/layout/IconCircleLabelList"/>
    <dgm:cxn modelId="{4AB97E29-D1E2-4A4D-8BA0-F5B916AFF4F8}" type="presParOf" srcId="{77EBEC3C-0E15-4E07-B9E8-CA9BA6AD028E}" destId="{E7480479-63EC-4B75-A802-24F9053C4494}" srcOrd="4" destOrd="0" presId="urn:microsoft.com/office/officeart/2018/5/layout/IconCircleLabelList"/>
    <dgm:cxn modelId="{2AF22618-C3F2-4221-95BF-35B15A9F3815}" type="presParOf" srcId="{E7480479-63EC-4B75-A802-24F9053C4494}" destId="{D6B74A2A-8D88-4908-B645-760DECC14520}" srcOrd="0" destOrd="0" presId="urn:microsoft.com/office/officeart/2018/5/layout/IconCircleLabelList"/>
    <dgm:cxn modelId="{36A65205-BD73-4702-862C-2C4411B916A2}" type="presParOf" srcId="{E7480479-63EC-4B75-A802-24F9053C4494}" destId="{7DAD7D7B-7B30-41CC-B885-9793C3BA5214}" srcOrd="1" destOrd="0" presId="urn:microsoft.com/office/officeart/2018/5/layout/IconCircleLabelList"/>
    <dgm:cxn modelId="{5D0EB313-3096-46CC-BAC9-1D284A30C0E7}" type="presParOf" srcId="{E7480479-63EC-4B75-A802-24F9053C4494}" destId="{5D805D80-0D4F-45AF-9762-48070BF8A7AD}" srcOrd="2" destOrd="0" presId="urn:microsoft.com/office/officeart/2018/5/layout/IconCircleLabelList"/>
    <dgm:cxn modelId="{6B1878E7-9D61-4962-A558-57D172F70FB5}" type="presParOf" srcId="{E7480479-63EC-4B75-A802-24F9053C4494}" destId="{F023603D-10F4-48EB-8794-2BDD4ED3F85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DD147-D620-4F61-8CB0-63096D5B6B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5E7841-30BA-42E4-A463-C2AB014A155F}">
      <dgm:prSet/>
      <dgm:spPr/>
      <dgm:t>
        <a:bodyPr/>
        <a:lstStyle/>
        <a:p>
          <a:pPr>
            <a:lnSpc>
              <a:spcPct val="100000"/>
            </a:lnSpc>
          </a:pPr>
          <a:r>
            <a:rPr lang="en-GB"/>
            <a:t>There are different competitors of this organization but there are majorly two that are SAGE and NEMCO. </a:t>
          </a:r>
          <a:endParaRPr lang="en-US"/>
        </a:p>
      </dgm:t>
    </dgm:pt>
    <dgm:pt modelId="{12B44292-6193-480F-B3E2-4BE965AF82C5}" type="parTrans" cxnId="{C8DAF7F2-9BDB-462D-B92B-E18957C50B66}">
      <dgm:prSet/>
      <dgm:spPr/>
      <dgm:t>
        <a:bodyPr/>
        <a:lstStyle/>
        <a:p>
          <a:endParaRPr lang="en-US"/>
        </a:p>
      </dgm:t>
    </dgm:pt>
    <dgm:pt modelId="{14AE3C25-FE90-4176-A6C7-05B2996838FC}" type="sibTrans" cxnId="{C8DAF7F2-9BDB-462D-B92B-E18957C50B66}">
      <dgm:prSet/>
      <dgm:spPr/>
      <dgm:t>
        <a:bodyPr/>
        <a:lstStyle/>
        <a:p>
          <a:endParaRPr lang="en-US"/>
        </a:p>
      </dgm:t>
    </dgm:pt>
    <dgm:pt modelId="{7A5AB6F1-6F2E-436B-9F11-3C80E99E39F0}">
      <dgm:prSet/>
      <dgm:spPr/>
      <dgm:t>
        <a:bodyPr/>
        <a:lstStyle/>
        <a:p>
          <a:pPr>
            <a:lnSpc>
              <a:spcPct val="100000"/>
            </a:lnSpc>
          </a:pPr>
          <a:r>
            <a:rPr lang="en-GB"/>
            <a:t>These both provide the services related to classic music instruments that are highly differentiated. </a:t>
          </a:r>
          <a:endParaRPr lang="en-US"/>
        </a:p>
      </dgm:t>
    </dgm:pt>
    <dgm:pt modelId="{17183CA4-EAF8-4928-91F9-A899C12DCA65}" type="parTrans" cxnId="{F9E81373-0C6C-42B8-95BF-60D985140EE0}">
      <dgm:prSet/>
      <dgm:spPr/>
      <dgm:t>
        <a:bodyPr/>
        <a:lstStyle/>
        <a:p>
          <a:endParaRPr lang="en-US"/>
        </a:p>
      </dgm:t>
    </dgm:pt>
    <dgm:pt modelId="{8617A20E-F83A-44FD-966C-19C50505C203}" type="sibTrans" cxnId="{F9E81373-0C6C-42B8-95BF-60D985140EE0}">
      <dgm:prSet/>
      <dgm:spPr/>
      <dgm:t>
        <a:bodyPr/>
        <a:lstStyle/>
        <a:p>
          <a:endParaRPr lang="en-US"/>
        </a:p>
      </dgm:t>
    </dgm:pt>
    <dgm:pt modelId="{77B3D1F9-3118-4504-BAA9-170F6296761E}">
      <dgm:prSet/>
      <dgm:spPr/>
      <dgm:t>
        <a:bodyPr/>
        <a:lstStyle/>
        <a:p>
          <a:pPr>
            <a:lnSpc>
              <a:spcPct val="100000"/>
            </a:lnSpc>
          </a:pPr>
          <a:r>
            <a:rPr lang="en-GB" dirty="0"/>
            <a:t>SAGE is considered best in market and the costs are higher than Newcastle </a:t>
          </a:r>
          <a:r>
            <a:rPr lang="en-GB" b="1" dirty="0"/>
            <a:t>(</a:t>
          </a:r>
          <a:r>
            <a:rPr lang="en-IN" b="1" dirty="0">
              <a:effectLst/>
              <a:latin typeface="Calibri" panose="020F0502020204030204" pitchFamily="34" charset="0"/>
              <a:ea typeface="Calibri" panose="020F0502020204030204" pitchFamily="34" charset="0"/>
              <a:cs typeface="Times New Roman" panose="02020603050405020304" pitchFamily="18" charset="0"/>
            </a:rPr>
            <a:t>Charanga Musical School , 2021)</a:t>
          </a:r>
          <a:r>
            <a:rPr lang="en-GB" b="1" dirty="0"/>
            <a:t>. </a:t>
          </a:r>
          <a:endParaRPr lang="en-US" b="1" dirty="0"/>
        </a:p>
      </dgm:t>
    </dgm:pt>
    <dgm:pt modelId="{2D23C597-D60C-418D-967F-3D56A266B1F6}" type="parTrans" cxnId="{062DD518-810C-48E0-B43D-245071C6ACCB}">
      <dgm:prSet/>
      <dgm:spPr/>
      <dgm:t>
        <a:bodyPr/>
        <a:lstStyle/>
        <a:p>
          <a:endParaRPr lang="en-US"/>
        </a:p>
      </dgm:t>
    </dgm:pt>
    <dgm:pt modelId="{235DB664-4374-4D25-A7B8-53BFE5707B44}" type="sibTrans" cxnId="{062DD518-810C-48E0-B43D-245071C6ACCB}">
      <dgm:prSet/>
      <dgm:spPr/>
      <dgm:t>
        <a:bodyPr/>
        <a:lstStyle/>
        <a:p>
          <a:endParaRPr lang="en-US"/>
        </a:p>
      </dgm:t>
    </dgm:pt>
    <dgm:pt modelId="{5C4F4688-8ECD-4BF9-A5A7-85068630397E}" type="pres">
      <dgm:prSet presAssocID="{8D8DD147-D620-4F61-8CB0-63096D5B6BCF}" presName="root" presStyleCnt="0">
        <dgm:presLayoutVars>
          <dgm:dir/>
          <dgm:resizeHandles val="exact"/>
        </dgm:presLayoutVars>
      </dgm:prSet>
      <dgm:spPr/>
    </dgm:pt>
    <dgm:pt modelId="{8776D082-8441-49A2-8815-2394083C1AE9}" type="pres">
      <dgm:prSet presAssocID="{3F5E7841-30BA-42E4-A463-C2AB014A155F}" presName="compNode" presStyleCnt="0"/>
      <dgm:spPr/>
    </dgm:pt>
    <dgm:pt modelId="{AA2421EE-C000-4686-B236-4B6F2E7DE754}" type="pres">
      <dgm:prSet presAssocID="{3F5E7841-30BA-42E4-A463-C2AB014A155F}" presName="bgRect" presStyleLbl="bgShp" presStyleIdx="0" presStyleCnt="3"/>
      <dgm:spPr/>
    </dgm:pt>
    <dgm:pt modelId="{26AC4138-FCAD-40C7-BD84-EF6B52FDC67B}" type="pres">
      <dgm:prSet presAssocID="{3F5E7841-30BA-42E4-A463-C2AB014A15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9713AD80-F207-4668-94CE-57C86CAE365D}" type="pres">
      <dgm:prSet presAssocID="{3F5E7841-30BA-42E4-A463-C2AB014A155F}" presName="spaceRect" presStyleCnt="0"/>
      <dgm:spPr/>
    </dgm:pt>
    <dgm:pt modelId="{98F9A396-092F-442B-B4B7-5CF385940A34}" type="pres">
      <dgm:prSet presAssocID="{3F5E7841-30BA-42E4-A463-C2AB014A155F}" presName="parTx" presStyleLbl="revTx" presStyleIdx="0" presStyleCnt="3">
        <dgm:presLayoutVars>
          <dgm:chMax val="0"/>
          <dgm:chPref val="0"/>
        </dgm:presLayoutVars>
      </dgm:prSet>
      <dgm:spPr/>
    </dgm:pt>
    <dgm:pt modelId="{65488E1A-ADC5-448E-A946-531AF4FEBBDC}" type="pres">
      <dgm:prSet presAssocID="{14AE3C25-FE90-4176-A6C7-05B2996838FC}" presName="sibTrans" presStyleCnt="0"/>
      <dgm:spPr/>
    </dgm:pt>
    <dgm:pt modelId="{F70101A7-B523-481D-9945-029C3E0C5EF7}" type="pres">
      <dgm:prSet presAssocID="{7A5AB6F1-6F2E-436B-9F11-3C80E99E39F0}" presName="compNode" presStyleCnt="0"/>
      <dgm:spPr/>
    </dgm:pt>
    <dgm:pt modelId="{D762D300-AC66-4F59-BD0C-8EBF44DA1940}" type="pres">
      <dgm:prSet presAssocID="{7A5AB6F1-6F2E-436B-9F11-3C80E99E39F0}" presName="bgRect" presStyleLbl="bgShp" presStyleIdx="1" presStyleCnt="3"/>
      <dgm:spPr/>
    </dgm:pt>
    <dgm:pt modelId="{412A8093-1979-430B-9717-5BDFADB30C7E}" type="pres">
      <dgm:prSet presAssocID="{7A5AB6F1-6F2E-436B-9F11-3C80E99E39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rinet"/>
        </a:ext>
      </dgm:extLst>
    </dgm:pt>
    <dgm:pt modelId="{7E08C427-32CB-450A-88BD-584752E6C55D}" type="pres">
      <dgm:prSet presAssocID="{7A5AB6F1-6F2E-436B-9F11-3C80E99E39F0}" presName="spaceRect" presStyleCnt="0"/>
      <dgm:spPr/>
    </dgm:pt>
    <dgm:pt modelId="{244A1D13-15DF-4D8E-8F2A-24C538F6A39D}" type="pres">
      <dgm:prSet presAssocID="{7A5AB6F1-6F2E-436B-9F11-3C80E99E39F0}" presName="parTx" presStyleLbl="revTx" presStyleIdx="1" presStyleCnt="3">
        <dgm:presLayoutVars>
          <dgm:chMax val="0"/>
          <dgm:chPref val="0"/>
        </dgm:presLayoutVars>
      </dgm:prSet>
      <dgm:spPr/>
    </dgm:pt>
    <dgm:pt modelId="{3F35C40E-3747-44C4-8B11-FBADB79E6C7F}" type="pres">
      <dgm:prSet presAssocID="{8617A20E-F83A-44FD-966C-19C50505C203}" presName="sibTrans" presStyleCnt="0"/>
      <dgm:spPr/>
    </dgm:pt>
    <dgm:pt modelId="{14E982DB-5A7C-4678-974F-79AD7CDFDC20}" type="pres">
      <dgm:prSet presAssocID="{77B3D1F9-3118-4504-BAA9-170F6296761E}" presName="compNode" presStyleCnt="0"/>
      <dgm:spPr/>
    </dgm:pt>
    <dgm:pt modelId="{F8395C3F-0FF8-4149-A862-5FB698D45E7B}" type="pres">
      <dgm:prSet presAssocID="{77B3D1F9-3118-4504-BAA9-170F6296761E}" presName="bgRect" presStyleLbl="bgShp" presStyleIdx="2" presStyleCnt="3"/>
      <dgm:spPr/>
    </dgm:pt>
    <dgm:pt modelId="{79568938-DC3D-4714-A063-DBE7376CB00E}" type="pres">
      <dgm:prSet presAssocID="{77B3D1F9-3118-4504-BAA9-170F629676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stle scene"/>
        </a:ext>
      </dgm:extLst>
    </dgm:pt>
    <dgm:pt modelId="{B913DAAF-4B64-449D-8FC6-63DE73FDF357}" type="pres">
      <dgm:prSet presAssocID="{77B3D1F9-3118-4504-BAA9-170F6296761E}" presName="spaceRect" presStyleCnt="0"/>
      <dgm:spPr/>
    </dgm:pt>
    <dgm:pt modelId="{9E87FAFF-64C3-4F80-9820-6C4FAA90F52A}" type="pres">
      <dgm:prSet presAssocID="{77B3D1F9-3118-4504-BAA9-170F6296761E}" presName="parTx" presStyleLbl="revTx" presStyleIdx="2" presStyleCnt="3">
        <dgm:presLayoutVars>
          <dgm:chMax val="0"/>
          <dgm:chPref val="0"/>
        </dgm:presLayoutVars>
      </dgm:prSet>
      <dgm:spPr/>
    </dgm:pt>
  </dgm:ptLst>
  <dgm:cxnLst>
    <dgm:cxn modelId="{66E99A14-F489-4A2D-B95B-56FFD41C1E36}" type="presOf" srcId="{7A5AB6F1-6F2E-436B-9F11-3C80E99E39F0}" destId="{244A1D13-15DF-4D8E-8F2A-24C538F6A39D}" srcOrd="0" destOrd="0" presId="urn:microsoft.com/office/officeart/2018/2/layout/IconVerticalSolidList"/>
    <dgm:cxn modelId="{062DD518-810C-48E0-B43D-245071C6ACCB}" srcId="{8D8DD147-D620-4F61-8CB0-63096D5B6BCF}" destId="{77B3D1F9-3118-4504-BAA9-170F6296761E}" srcOrd="2" destOrd="0" parTransId="{2D23C597-D60C-418D-967F-3D56A266B1F6}" sibTransId="{235DB664-4374-4D25-A7B8-53BFE5707B44}"/>
    <dgm:cxn modelId="{308D1E30-4AFC-48C3-9BDF-1B83C34D2C21}" type="presOf" srcId="{8D8DD147-D620-4F61-8CB0-63096D5B6BCF}" destId="{5C4F4688-8ECD-4BF9-A5A7-85068630397E}" srcOrd="0" destOrd="0" presId="urn:microsoft.com/office/officeart/2018/2/layout/IconVerticalSolidList"/>
    <dgm:cxn modelId="{F9E81373-0C6C-42B8-95BF-60D985140EE0}" srcId="{8D8DD147-D620-4F61-8CB0-63096D5B6BCF}" destId="{7A5AB6F1-6F2E-436B-9F11-3C80E99E39F0}" srcOrd="1" destOrd="0" parTransId="{17183CA4-EAF8-4928-91F9-A899C12DCA65}" sibTransId="{8617A20E-F83A-44FD-966C-19C50505C203}"/>
    <dgm:cxn modelId="{791F0BBC-9878-46E3-8926-F8AFF0DA0CCA}" type="presOf" srcId="{3F5E7841-30BA-42E4-A463-C2AB014A155F}" destId="{98F9A396-092F-442B-B4B7-5CF385940A34}" srcOrd="0" destOrd="0" presId="urn:microsoft.com/office/officeart/2018/2/layout/IconVerticalSolidList"/>
    <dgm:cxn modelId="{C8DAF7F2-9BDB-462D-B92B-E18957C50B66}" srcId="{8D8DD147-D620-4F61-8CB0-63096D5B6BCF}" destId="{3F5E7841-30BA-42E4-A463-C2AB014A155F}" srcOrd="0" destOrd="0" parTransId="{12B44292-6193-480F-B3E2-4BE965AF82C5}" sibTransId="{14AE3C25-FE90-4176-A6C7-05B2996838FC}"/>
    <dgm:cxn modelId="{EC0A2BFC-ED31-49EB-B251-C6606BF91D83}" type="presOf" srcId="{77B3D1F9-3118-4504-BAA9-170F6296761E}" destId="{9E87FAFF-64C3-4F80-9820-6C4FAA90F52A}" srcOrd="0" destOrd="0" presId="urn:microsoft.com/office/officeart/2018/2/layout/IconVerticalSolidList"/>
    <dgm:cxn modelId="{EC590D06-2888-434F-BB65-71F277459E1D}" type="presParOf" srcId="{5C4F4688-8ECD-4BF9-A5A7-85068630397E}" destId="{8776D082-8441-49A2-8815-2394083C1AE9}" srcOrd="0" destOrd="0" presId="urn:microsoft.com/office/officeart/2018/2/layout/IconVerticalSolidList"/>
    <dgm:cxn modelId="{1A83A70B-D85A-40E8-8697-A1A1833BF8DD}" type="presParOf" srcId="{8776D082-8441-49A2-8815-2394083C1AE9}" destId="{AA2421EE-C000-4686-B236-4B6F2E7DE754}" srcOrd="0" destOrd="0" presId="urn:microsoft.com/office/officeart/2018/2/layout/IconVerticalSolidList"/>
    <dgm:cxn modelId="{C8BE3A98-36E7-4BDB-865C-B68A212C6A37}" type="presParOf" srcId="{8776D082-8441-49A2-8815-2394083C1AE9}" destId="{26AC4138-FCAD-40C7-BD84-EF6B52FDC67B}" srcOrd="1" destOrd="0" presId="urn:microsoft.com/office/officeart/2018/2/layout/IconVerticalSolidList"/>
    <dgm:cxn modelId="{79CA38B8-623C-4CE4-BF55-A9398E98FDB4}" type="presParOf" srcId="{8776D082-8441-49A2-8815-2394083C1AE9}" destId="{9713AD80-F207-4668-94CE-57C86CAE365D}" srcOrd="2" destOrd="0" presId="urn:microsoft.com/office/officeart/2018/2/layout/IconVerticalSolidList"/>
    <dgm:cxn modelId="{ECED2513-9254-4844-8E46-31585549AE98}" type="presParOf" srcId="{8776D082-8441-49A2-8815-2394083C1AE9}" destId="{98F9A396-092F-442B-B4B7-5CF385940A34}" srcOrd="3" destOrd="0" presId="urn:microsoft.com/office/officeart/2018/2/layout/IconVerticalSolidList"/>
    <dgm:cxn modelId="{55F6B539-7010-4B59-86FE-DD36DCDA0C8E}" type="presParOf" srcId="{5C4F4688-8ECD-4BF9-A5A7-85068630397E}" destId="{65488E1A-ADC5-448E-A946-531AF4FEBBDC}" srcOrd="1" destOrd="0" presId="urn:microsoft.com/office/officeart/2018/2/layout/IconVerticalSolidList"/>
    <dgm:cxn modelId="{EBCE0EDC-C420-42C9-91E0-F72B7BB1D7AB}" type="presParOf" srcId="{5C4F4688-8ECD-4BF9-A5A7-85068630397E}" destId="{F70101A7-B523-481D-9945-029C3E0C5EF7}" srcOrd="2" destOrd="0" presId="urn:microsoft.com/office/officeart/2018/2/layout/IconVerticalSolidList"/>
    <dgm:cxn modelId="{F98433FF-7425-418A-9E1F-A23515009AC7}" type="presParOf" srcId="{F70101A7-B523-481D-9945-029C3E0C5EF7}" destId="{D762D300-AC66-4F59-BD0C-8EBF44DA1940}" srcOrd="0" destOrd="0" presId="urn:microsoft.com/office/officeart/2018/2/layout/IconVerticalSolidList"/>
    <dgm:cxn modelId="{273458FA-43A4-47D7-AAAB-AC4F9FB0F4E3}" type="presParOf" srcId="{F70101A7-B523-481D-9945-029C3E0C5EF7}" destId="{412A8093-1979-430B-9717-5BDFADB30C7E}" srcOrd="1" destOrd="0" presId="urn:microsoft.com/office/officeart/2018/2/layout/IconVerticalSolidList"/>
    <dgm:cxn modelId="{D27F8AA6-4883-4D79-A704-B3869AA5DEE9}" type="presParOf" srcId="{F70101A7-B523-481D-9945-029C3E0C5EF7}" destId="{7E08C427-32CB-450A-88BD-584752E6C55D}" srcOrd="2" destOrd="0" presId="urn:microsoft.com/office/officeart/2018/2/layout/IconVerticalSolidList"/>
    <dgm:cxn modelId="{F4189CE8-952D-42D6-9C5E-6E80FFA4648C}" type="presParOf" srcId="{F70101A7-B523-481D-9945-029C3E0C5EF7}" destId="{244A1D13-15DF-4D8E-8F2A-24C538F6A39D}" srcOrd="3" destOrd="0" presId="urn:microsoft.com/office/officeart/2018/2/layout/IconVerticalSolidList"/>
    <dgm:cxn modelId="{BC6C79B6-A079-48A2-A410-E6B147A6991D}" type="presParOf" srcId="{5C4F4688-8ECD-4BF9-A5A7-85068630397E}" destId="{3F35C40E-3747-44C4-8B11-FBADB79E6C7F}" srcOrd="3" destOrd="0" presId="urn:microsoft.com/office/officeart/2018/2/layout/IconVerticalSolidList"/>
    <dgm:cxn modelId="{C8C0AEDC-5CD8-4357-98D1-1415C77E1C24}" type="presParOf" srcId="{5C4F4688-8ECD-4BF9-A5A7-85068630397E}" destId="{14E982DB-5A7C-4678-974F-79AD7CDFDC20}" srcOrd="4" destOrd="0" presId="urn:microsoft.com/office/officeart/2018/2/layout/IconVerticalSolidList"/>
    <dgm:cxn modelId="{221BB06F-5488-4A95-B505-FC4480205351}" type="presParOf" srcId="{14E982DB-5A7C-4678-974F-79AD7CDFDC20}" destId="{F8395C3F-0FF8-4149-A862-5FB698D45E7B}" srcOrd="0" destOrd="0" presId="urn:microsoft.com/office/officeart/2018/2/layout/IconVerticalSolidList"/>
    <dgm:cxn modelId="{0D27D8C0-C7BA-460C-9217-19F933DA1A6F}" type="presParOf" srcId="{14E982DB-5A7C-4678-974F-79AD7CDFDC20}" destId="{79568938-DC3D-4714-A063-DBE7376CB00E}" srcOrd="1" destOrd="0" presId="urn:microsoft.com/office/officeart/2018/2/layout/IconVerticalSolidList"/>
    <dgm:cxn modelId="{5DECC7EB-F064-4A07-AC22-ECB9C99DD083}" type="presParOf" srcId="{14E982DB-5A7C-4678-974F-79AD7CDFDC20}" destId="{B913DAAF-4B64-449D-8FC6-63DE73FDF357}" srcOrd="2" destOrd="0" presId="urn:microsoft.com/office/officeart/2018/2/layout/IconVerticalSolidList"/>
    <dgm:cxn modelId="{138F94A6-88C3-4E20-B370-18F56D26B225}" type="presParOf" srcId="{14E982DB-5A7C-4678-974F-79AD7CDFDC20}" destId="{9E87FAFF-64C3-4F80-9820-6C4FAA90F5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A9710B-D548-46D2-AA6D-FC247FC335AB}"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7356556-7EAD-4767-B445-DEE06EA0B030}">
      <dgm:prSet/>
      <dgm:spPr/>
      <dgm:t>
        <a:bodyPr/>
        <a:lstStyle/>
        <a:p>
          <a:r>
            <a:rPr lang="en-GB"/>
            <a:t>Overall conclusion of this presentation and the strategies of this organization is to provide quality services and music classes and they work with the help of many local organization.  </a:t>
          </a:r>
          <a:endParaRPr lang="en-US"/>
        </a:p>
      </dgm:t>
    </dgm:pt>
    <dgm:pt modelId="{BEB423E5-FFC8-4034-BDAB-5CF9F4372EFE}" type="parTrans" cxnId="{BC26D46D-75B4-464A-A91F-2F5F3D2E571A}">
      <dgm:prSet/>
      <dgm:spPr/>
      <dgm:t>
        <a:bodyPr/>
        <a:lstStyle/>
        <a:p>
          <a:endParaRPr lang="en-US"/>
        </a:p>
      </dgm:t>
    </dgm:pt>
    <dgm:pt modelId="{F361074E-A093-4156-9C3B-44B5C5085E38}" type="sibTrans" cxnId="{BC26D46D-75B4-464A-A91F-2F5F3D2E571A}">
      <dgm:prSet phldrT="01" phldr="0"/>
      <dgm:spPr/>
      <dgm:t>
        <a:bodyPr/>
        <a:lstStyle/>
        <a:p>
          <a:r>
            <a:rPr lang="en-US"/>
            <a:t>01</a:t>
          </a:r>
        </a:p>
      </dgm:t>
    </dgm:pt>
    <dgm:pt modelId="{99917EBD-DD83-451A-831F-9946DDC10B35}">
      <dgm:prSet/>
      <dgm:spPr/>
      <dgm:t>
        <a:bodyPr/>
        <a:lstStyle/>
        <a:p>
          <a:r>
            <a:rPr lang="en-GB" dirty="0"/>
            <a:t>As the organization consists a huge range of musical instruments that ae available and are made available for the particular tuitions.</a:t>
          </a:r>
          <a:endParaRPr lang="en-US" dirty="0"/>
        </a:p>
      </dgm:t>
    </dgm:pt>
    <dgm:pt modelId="{89ADE863-C04A-487B-B776-ED8530CFD7E5}" type="parTrans" cxnId="{D6456194-293C-4B24-9D16-269F84AF5F37}">
      <dgm:prSet/>
      <dgm:spPr/>
      <dgm:t>
        <a:bodyPr/>
        <a:lstStyle/>
        <a:p>
          <a:endParaRPr lang="en-US"/>
        </a:p>
      </dgm:t>
    </dgm:pt>
    <dgm:pt modelId="{FE1196C5-A6C4-49E0-B1E5-4E05E5820685}" type="sibTrans" cxnId="{D6456194-293C-4B24-9D16-269F84AF5F37}">
      <dgm:prSet phldrT="02" phldr="0"/>
      <dgm:spPr/>
      <dgm:t>
        <a:bodyPr/>
        <a:lstStyle/>
        <a:p>
          <a:r>
            <a:rPr lang="en-US"/>
            <a:t>02</a:t>
          </a:r>
        </a:p>
      </dgm:t>
    </dgm:pt>
    <dgm:pt modelId="{9E76803D-0573-4309-81E2-3D4003FE0D63}">
      <dgm:prSet/>
      <dgm:spPr/>
      <dgm:t>
        <a:bodyPr/>
        <a:lstStyle/>
        <a:p>
          <a:r>
            <a:rPr lang="en-GB" dirty="0"/>
            <a:t>The organization promotes itself different online websites and social media sites </a:t>
          </a:r>
          <a:r>
            <a:rPr lang="en-IN" dirty="0"/>
            <a:t>Ryan, 2016)</a:t>
          </a:r>
          <a:r>
            <a:rPr lang="en-GB" dirty="0"/>
            <a:t>. </a:t>
          </a:r>
          <a:endParaRPr lang="en-US" dirty="0"/>
        </a:p>
      </dgm:t>
    </dgm:pt>
    <dgm:pt modelId="{02B27EB7-1A6C-4720-B58C-2AD1E1555C1E}" type="parTrans" cxnId="{6D94BD0C-AD03-483F-B2FD-E8CC2CC9F206}">
      <dgm:prSet/>
      <dgm:spPr/>
      <dgm:t>
        <a:bodyPr/>
        <a:lstStyle/>
        <a:p>
          <a:endParaRPr lang="en-US"/>
        </a:p>
      </dgm:t>
    </dgm:pt>
    <dgm:pt modelId="{DC30386E-FF95-4EDC-A406-4304C327D5CF}" type="sibTrans" cxnId="{6D94BD0C-AD03-483F-B2FD-E8CC2CC9F206}">
      <dgm:prSet phldrT="03" phldr="0"/>
      <dgm:spPr/>
      <dgm:t>
        <a:bodyPr/>
        <a:lstStyle/>
        <a:p>
          <a:r>
            <a:rPr lang="en-US"/>
            <a:t>03</a:t>
          </a:r>
        </a:p>
      </dgm:t>
    </dgm:pt>
    <dgm:pt modelId="{7F1E6BAF-AD95-4E6E-89B6-FAEA2FA57F8F}" type="pres">
      <dgm:prSet presAssocID="{76A9710B-D548-46D2-AA6D-FC247FC335AB}" presName="Name0" presStyleCnt="0">
        <dgm:presLayoutVars>
          <dgm:animLvl val="lvl"/>
          <dgm:resizeHandles val="exact"/>
        </dgm:presLayoutVars>
      </dgm:prSet>
      <dgm:spPr/>
    </dgm:pt>
    <dgm:pt modelId="{D5ECF2BE-5881-41EC-8F89-1CE170862F10}" type="pres">
      <dgm:prSet presAssocID="{D7356556-7EAD-4767-B445-DEE06EA0B030}" presName="compositeNode" presStyleCnt="0">
        <dgm:presLayoutVars>
          <dgm:bulletEnabled val="1"/>
        </dgm:presLayoutVars>
      </dgm:prSet>
      <dgm:spPr/>
    </dgm:pt>
    <dgm:pt modelId="{FCC3DC9B-A404-45AA-9233-8E0D34C129A2}" type="pres">
      <dgm:prSet presAssocID="{D7356556-7EAD-4767-B445-DEE06EA0B030}" presName="bgRect" presStyleLbl="alignNode1" presStyleIdx="0" presStyleCnt="3"/>
      <dgm:spPr/>
    </dgm:pt>
    <dgm:pt modelId="{50F90E04-D61C-4036-91FE-6F98E4AFD7C4}" type="pres">
      <dgm:prSet presAssocID="{F361074E-A093-4156-9C3B-44B5C5085E38}" presName="sibTransNodeRect" presStyleLbl="alignNode1" presStyleIdx="0" presStyleCnt="3">
        <dgm:presLayoutVars>
          <dgm:chMax val="0"/>
          <dgm:bulletEnabled val="1"/>
        </dgm:presLayoutVars>
      </dgm:prSet>
      <dgm:spPr/>
    </dgm:pt>
    <dgm:pt modelId="{2E4B5526-884B-4F0E-B039-8E8F14B29328}" type="pres">
      <dgm:prSet presAssocID="{D7356556-7EAD-4767-B445-DEE06EA0B030}" presName="nodeRect" presStyleLbl="alignNode1" presStyleIdx="0" presStyleCnt="3">
        <dgm:presLayoutVars>
          <dgm:bulletEnabled val="1"/>
        </dgm:presLayoutVars>
      </dgm:prSet>
      <dgm:spPr/>
    </dgm:pt>
    <dgm:pt modelId="{8B216577-1F0C-4F3E-822E-A86308C5F025}" type="pres">
      <dgm:prSet presAssocID="{F361074E-A093-4156-9C3B-44B5C5085E38}" presName="sibTrans" presStyleCnt="0"/>
      <dgm:spPr/>
    </dgm:pt>
    <dgm:pt modelId="{E18B0B34-8192-4080-B24B-8E9F61CE0AD5}" type="pres">
      <dgm:prSet presAssocID="{99917EBD-DD83-451A-831F-9946DDC10B35}" presName="compositeNode" presStyleCnt="0">
        <dgm:presLayoutVars>
          <dgm:bulletEnabled val="1"/>
        </dgm:presLayoutVars>
      </dgm:prSet>
      <dgm:spPr/>
    </dgm:pt>
    <dgm:pt modelId="{E8457CA0-DCF7-47FF-B8CB-CFBC80AA60B3}" type="pres">
      <dgm:prSet presAssocID="{99917EBD-DD83-451A-831F-9946DDC10B35}" presName="bgRect" presStyleLbl="alignNode1" presStyleIdx="1" presStyleCnt="3"/>
      <dgm:spPr/>
    </dgm:pt>
    <dgm:pt modelId="{B62F7FEA-D884-4B75-9C65-2DF79DF409EC}" type="pres">
      <dgm:prSet presAssocID="{FE1196C5-A6C4-49E0-B1E5-4E05E5820685}" presName="sibTransNodeRect" presStyleLbl="alignNode1" presStyleIdx="1" presStyleCnt="3">
        <dgm:presLayoutVars>
          <dgm:chMax val="0"/>
          <dgm:bulletEnabled val="1"/>
        </dgm:presLayoutVars>
      </dgm:prSet>
      <dgm:spPr/>
    </dgm:pt>
    <dgm:pt modelId="{1E421667-9091-4DD5-B793-5A976FC9F97E}" type="pres">
      <dgm:prSet presAssocID="{99917EBD-DD83-451A-831F-9946DDC10B35}" presName="nodeRect" presStyleLbl="alignNode1" presStyleIdx="1" presStyleCnt="3">
        <dgm:presLayoutVars>
          <dgm:bulletEnabled val="1"/>
        </dgm:presLayoutVars>
      </dgm:prSet>
      <dgm:spPr/>
    </dgm:pt>
    <dgm:pt modelId="{A833A2E2-1F56-45B1-959B-C3A3DFBC7C0D}" type="pres">
      <dgm:prSet presAssocID="{FE1196C5-A6C4-49E0-B1E5-4E05E5820685}" presName="sibTrans" presStyleCnt="0"/>
      <dgm:spPr/>
    </dgm:pt>
    <dgm:pt modelId="{6B649142-9D29-4C33-8511-5A0F793BF7AA}" type="pres">
      <dgm:prSet presAssocID="{9E76803D-0573-4309-81E2-3D4003FE0D63}" presName="compositeNode" presStyleCnt="0">
        <dgm:presLayoutVars>
          <dgm:bulletEnabled val="1"/>
        </dgm:presLayoutVars>
      </dgm:prSet>
      <dgm:spPr/>
    </dgm:pt>
    <dgm:pt modelId="{8623619F-9FB9-47B2-B76A-AE6A1BEFD2D4}" type="pres">
      <dgm:prSet presAssocID="{9E76803D-0573-4309-81E2-3D4003FE0D63}" presName="bgRect" presStyleLbl="alignNode1" presStyleIdx="2" presStyleCnt="3"/>
      <dgm:spPr/>
    </dgm:pt>
    <dgm:pt modelId="{7C5914C9-D0A9-42C4-BBDE-F49C0425C2E6}" type="pres">
      <dgm:prSet presAssocID="{DC30386E-FF95-4EDC-A406-4304C327D5CF}" presName="sibTransNodeRect" presStyleLbl="alignNode1" presStyleIdx="2" presStyleCnt="3">
        <dgm:presLayoutVars>
          <dgm:chMax val="0"/>
          <dgm:bulletEnabled val="1"/>
        </dgm:presLayoutVars>
      </dgm:prSet>
      <dgm:spPr/>
    </dgm:pt>
    <dgm:pt modelId="{9B2EFB49-B346-4324-A7D9-44DB9586DAC9}" type="pres">
      <dgm:prSet presAssocID="{9E76803D-0573-4309-81E2-3D4003FE0D63}" presName="nodeRect" presStyleLbl="alignNode1" presStyleIdx="2" presStyleCnt="3">
        <dgm:presLayoutVars>
          <dgm:bulletEnabled val="1"/>
        </dgm:presLayoutVars>
      </dgm:prSet>
      <dgm:spPr/>
    </dgm:pt>
  </dgm:ptLst>
  <dgm:cxnLst>
    <dgm:cxn modelId="{6D94BD0C-AD03-483F-B2FD-E8CC2CC9F206}" srcId="{76A9710B-D548-46D2-AA6D-FC247FC335AB}" destId="{9E76803D-0573-4309-81E2-3D4003FE0D63}" srcOrd="2" destOrd="0" parTransId="{02B27EB7-1A6C-4720-B58C-2AD1E1555C1E}" sibTransId="{DC30386E-FF95-4EDC-A406-4304C327D5CF}"/>
    <dgm:cxn modelId="{FCA37510-91CE-4C5F-852E-748279D7EBC1}" type="presOf" srcId="{DC30386E-FF95-4EDC-A406-4304C327D5CF}" destId="{7C5914C9-D0A9-42C4-BBDE-F49C0425C2E6}" srcOrd="0" destOrd="0" presId="urn:microsoft.com/office/officeart/2016/7/layout/LinearBlockProcessNumbered"/>
    <dgm:cxn modelId="{592EED19-B412-464D-80BB-877CB001A12D}" type="presOf" srcId="{99917EBD-DD83-451A-831F-9946DDC10B35}" destId="{1E421667-9091-4DD5-B793-5A976FC9F97E}" srcOrd="1" destOrd="0" presId="urn:microsoft.com/office/officeart/2016/7/layout/LinearBlockProcessNumbered"/>
    <dgm:cxn modelId="{69497926-EA97-4744-97BC-46C4207C2EDF}" type="presOf" srcId="{76A9710B-D548-46D2-AA6D-FC247FC335AB}" destId="{7F1E6BAF-AD95-4E6E-89B6-FAEA2FA57F8F}" srcOrd="0" destOrd="0" presId="urn:microsoft.com/office/officeart/2016/7/layout/LinearBlockProcessNumbered"/>
    <dgm:cxn modelId="{BC26D46D-75B4-464A-A91F-2F5F3D2E571A}" srcId="{76A9710B-D548-46D2-AA6D-FC247FC335AB}" destId="{D7356556-7EAD-4767-B445-DEE06EA0B030}" srcOrd="0" destOrd="0" parTransId="{BEB423E5-FFC8-4034-BDAB-5CF9F4372EFE}" sibTransId="{F361074E-A093-4156-9C3B-44B5C5085E38}"/>
    <dgm:cxn modelId="{20BA4350-D78A-4BB5-9249-F1E55754903B}" type="presOf" srcId="{F361074E-A093-4156-9C3B-44B5C5085E38}" destId="{50F90E04-D61C-4036-91FE-6F98E4AFD7C4}" srcOrd="0" destOrd="0" presId="urn:microsoft.com/office/officeart/2016/7/layout/LinearBlockProcessNumbered"/>
    <dgm:cxn modelId="{B596D457-BEF1-4F94-BA39-7619C1F64834}" type="presOf" srcId="{9E76803D-0573-4309-81E2-3D4003FE0D63}" destId="{9B2EFB49-B346-4324-A7D9-44DB9586DAC9}" srcOrd="1" destOrd="0" presId="urn:microsoft.com/office/officeart/2016/7/layout/LinearBlockProcessNumbered"/>
    <dgm:cxn modelId="{D6456194-293C-4B24-9D16-269F84AF5F37}" srcId="{76A9710B-D548-46D2-AA6D-FC247FC335AB}" destId="{99917EBD-DD83-451A-831F-9946DDC10B35}" srcOrd="1" destOrd="0" parTransId="{89ADE863-C04A-487B-B776-ED8530CFD7E5}" sibTransId="{FE1196C5-A6C4-49E0-B1E5-4E05E5820685}"/>
    <dgm:cxn modelId="{0AE6DCC4-5E7A-4DAE-A2EA-5CCC7DEFE450}" type="presOf" srcId="{D7356556-7EAD-4767-B445-DEE06EA0B030}" destId="{FCC3DC9B-A404-45AA-9233-8E0D34C129A2}" srcOrd="0" destOrd="0" presId="urn:microsoft.com/office/officeart/2016/7/layout/LinearBlockProcessNumbered"/>
    <dgm:cxn modelId="{A0C405C6-C7FD-4D06-BDB4-59CC2F51D2B0}" type="presOf" srcId="{D7356556-7EAD-4767-B445-DEE06EA0B030}" destId="{2E4B5526-884B-4F0E-B039-8E8F14B29328}" srcOrd="1" destOrd="0" presId="urn:microsoft.com/office/officeart/2016/7/layout/LinearBlockProcessNumbered"/>
    <dgm:cxn modelId="{E89F06D8-CA25-47DB-A881-CE99FF7D2612}" type="presOf" srcId="{FE1196C5-A6C4-49E0-B1E5-4E05E5820685}" destId="{B62F7FEA-D884-4B75-9C65-2DF79DF409EC}" srcOrd="0" destOrd="0" presId="urn:microsoft.com/office/officeart/2016/7/layout/LinearBlockProcessNumbered"/>
    <dgm:cxn modelId="{FE0A1FDB-0BE0-4099-9636-9AEEF80710C8}" type="presOf" srcId="{9E76803D-0573-4309-81E2-3D4003FE0D63}" destId="{8623619F-9FB9-47B2-B76A-AE6A1BEFD2D4}" srcOrd="0" destOrd="0" presId="urn:microsoft.com/office/officeart/2016/7/layout/LinearBlockProcessNumbered"/>
    <dgm:cxn modelId="{E07CC7FA-0C06-4286-A94B-B19777BC8F9B}" type="presOf" srcId="{99917EBD-DD83-451A-831F-9946DDC10B35}" destId="{E8457CA0-DCF7-47FF-B8CB-CFBC80AA60B3}" srcOrd="0" destOrd="0" presId="urn:microsoft.com/office/officeart/2016/7/layout/LinearBlockProcessNumbered"/>
    <dgm:cxn modelId="{A257017E-7787-4D01-89F9-9781554A9752}" type="presParOf" srcId="{7F1E6BAF-AD95-4E6E-89B6-FAEA2FA57F8F}" destId="{D5ECF2BE-5881-41EC-8F89-1CE170862F10}" srcOrd="0" destOrd="0" presId="urn:microsoft.com/office/officeart/2016/7/layout/LinearBlockProcessNumbered"/>
    <dgm:cxn modelId="{1ACAEEEB-5876-4EE7-90FE-C0C4C141B21C}" type="presParOf" srcId="{D5ECF2BE-5881-41EC-8F89-1CE170862F10}" destId="{FCC3DC9B-A404-45AA-9233-8E0D34C129A2}" srcOrd="0" destOrd="0" presId="urn:microsoft.com/office/officeart/2016/7/layout/LinearBlockProcessNumbered"/>
    <dgm:cxn modelId="{8DE5D86F-50F3-483B-A149-440E173E50A7}" type="presParOf" srcId="{D5ECF2BE-5881-41EC-8F89-1CE170862F10}" destId="{50F90E04-D61C-4036-91FE-6F98E4AFD7C4}" srcOrd="1" destOrd="0" presId="urn:microsoft.com/office/officeart/2016/7/layout/LinearBlockProcessNumbered"/>
    <dgm:cxn modelId="{50FD8CEE-788C-4B96-A325-145E699C7504}" type="presParOf" srcId="{D5ECF2BE-5881-41EC-8F89-1CE170862F10}" destId="{2E4B5526-884B-4F0E-B039-8E8F14B29328}" srcOrd="2" destOrd="0" presId="urn:microsoft.com/office/officeart/2016/7/layout/LinearBlockProcessNumbered"/>
    <dgm:cxn modelId="{40B0C02D-7CD1-4DD7-A4B2-55666CD60A24}" type="presParOf" srcId="{7F1E6BAF-AD95-4E6E-89B6-FAEA2FA57F8F}" destId="{8B216577-1F0C-4F3E-822E-A86308C5F025}" srcOrd="1" destOrd="0" presId="urn:microsoft.com/office/officeart/2016/7/layout/LinearBlockProcessNumbered"/>
    <dgm:cxn modelId="{73DEB917-2B5C-40D7-AF3B-54B32DD668E1}" type="presParOf" srcId="{7F1E6BAF-AD95-4E6E-89B6-FAEA2FA57F8F}" destId="{E18B0B34-8192-4080-B24B-8E9F61CE0AD5}" srcOrd="2" destOrd="0" presId="urn:microsoft.com/office/officeart/2016/7/layout/LinearBlockProcessNumbered"/>
    <dgm:cxn modelId="{485AF221-3906-4723-8801-D996D3B860DA}" type="presParOf" srcId="{E18B0B34-8192-4080-B24B-8E9F61CE0AD5}" destId="{E8457CA0-DCF7-47FF-B8CB-CFBC80AA60B3}" srcOrd="0" destOrd="0" presId="urn:microsoft.com/office/officeart/2016/7/layout/LinearBlockProcessNumbered"/>
    <dgm:cxn modelId="{C851E908-41D7-40F3-84F9-87AAAF131E05}" type="presParOf" srcId="{E18B0B34-8192-4080-B24B-8E9F61CE0AD5}" destId="{B62F7FEA-D884-4B75-9C65-2DF79DF409EC}" srcOrd="1" destOrd="0" presId="urn:microsoft.com/office/officeart/2016/7/layout/LinearBlockProcessNumbered"/>
    <dgm:cxn modelId="{6B6D1C27-9594-4011-95AE-CD211364A359}" type="presParOf" srcId="{E18B0B34-8192-4080-B24B-8E9F61CE0AD5}" destId="{1E421667-9091-4DD5-B793-5A976FC9F97E}" srcOrd="2" destOrd="0" presId="urn:microsoft.com/office/officeart/2016/7/layout/LinearBlockProcessNumbered"/>
    <dgm:cxn modelId="{732433EC-0FA8-493D-9A7B-1BEB97F94071}" type="presParOf" srcId="{7F1E6BAF-AD95-4E6E-89B6-FAEA2FA57F8F}" destId="{A833A2E2-1F56-45B1-959B-C3A3DFBC7C0D}" srcOrd="3" destOrd="0" presId="urn:microsoft.com/office/officeart/2016/7/layout/LinearBlockProcessNumbered"/>
    <dgm:cxn modelId="{B4000463-336C-4DC6-A9C3-7B80AE013ED0}" type="presParOf" srcId="{7F1E6BAF-AD95-4E6E-89B6-FAEA2FA57F8F}" destId="{6B649142-9D29-4C33-8511-5A0F793BF7AA}" srcOrd="4" destOrd="0" presId="urn:microsoft.com/office/officeart/2016/7/layout/LinearBlockProcessNumbered"/>
    <dgm:cxn modelId="{6984306A-30B7-4E82-933F-065828E6402A}" type="presParOf" srcId="{6B649142-9D29-4C33-8511-5A0F793BF7AA}" destId="{8623619F-9FB9-47B2-B76A-AE6A1BEFD2D4}" srcOrd="0" destOrd="0" presId="urn:microsoft.com/office/officeart/2016/7/layout/LinearBlockProcessNumbered"/>
    <dgm:cxn modelId="{FFB64045-F421-4557-9867-86E56D134E98}" type="presParOf" srcId="{6B649142-9D29-4C33-8511-5A0F793BF7AA}" destId="{7C5914C9-D0A9-42C4-BBDE-F49C0425C2E6}" srcOrd="1" destOrd="0" presId="urn:microsoft.com/office/officeart/2016/7/layout/LinearBlockProcessNumbered"/>
    <dgm:cxn modelId="{D62B088C-0A00-4D64-BCA7-245BCB0B0A60}" type="presParOf" srcId="{6B649142-9D29-4C33-8511-5A0F793BF7AA}" destId="{9B2EFB49-B346-4324-A7D9-44DB9586DAC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4A949-C8F7-4627-8689-B19F6B9A83DF}">
      <dsp:nvSpPr>
        <dsp:cNvPr id="0" name=""/>
        <dsp:cNvSpPr/>
      </dsp:nvSpPr>
      <dsp:spPr>
        <a:xfrm>
          <a:off x="0" y="61477"/>
          <a:ext cx="7012370" cy="1486485"/>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This presentation elaborates about the audit of the Music Partnership North's current strategies.</a:t>
          </a:r>
          <a:endParaRPr lang="en-US" sz="2200" kern="1200"/>
        </a:p>
      </dsp:txBody>
      <dsp:txXfrm>
        <a:off x="72564" y="134041"/>
        <a:ext cx="6867242" cy="1341357"/>
      </dsp:txXfrm>
    </dsp:sp>
    <dsp:sp modelId="{853BB84F-A67A-4D10-9E0F-4F74A2EDBACC}">
      <dsp:nvSpPr>
        <dsp:cNvPr id="0" name=""/>
        <dsp:cNvSpPr/>
      </dsp:nvSpPr>
      <dsp:spPr>
        <a:xfrm>
          <a:off x="0" y="1611322"/>
          <a:ext cx="7012370" cy="1486485"/>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presentation further elaborates about the current strategies related to the marketing mix of the organization. Moreover it also shows the perpetual map which shows the quality and the competitors. </a:t>
          </a:r>
          <a:endParaRPr lang="en-US" sz="2200" kern="1200"/>
        </a:p>
      </dsp:txBody>
      <dsp:txXfrm>
        <a:off x="72564" y="1683886"/>
        <a:ext cx="6867242" cy="1341357"/>
      </dsp:txXfrm>
    </dsp:sp>
    <dsp:sp modelId="{DBDD4FBE-3EF7-4DAC-97ED-51BF95B24DFE}">
      <dsp:nvSpPr>
        <dsp:cNvPr id="0" name=""/>
        <dsp:cNvSpPr/>
      </dsp:nvSpPr>
      <dsp:spPr>
        <a:xfrm>
          <a:off x="0" y="3161168"/>
          <a:ext cx="7012370" cy="1486485"/>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Lastly the presentation shows the conclusion of all the current marketing strategies. </a:t>
          </a:r>
          <a:endParaRPr lang="en-US" sz="2200" kern="1200"/>
        </a:p>
      </dsp:txBody>
      <dsp:txXfrm>
        <a:off x="72564" y="3233732"/>
        <a:ext cx="6867242" cy="1341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5F1A2-A224-4191-A0C0-7F92712F45A3}">
      <dsp:nvSpPr>
        <dsp:cNvPr id="0" name=""/>
        <dsp:cNvSpPr/>
      </dsp:nvSpPr>
      <dsp:spPr>
        <a:xfrm>
          <a:off x="1529900" y="1101172"/>
          <a:ext cx="1597475" cy="1597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7254CB-2476-456B-B405-08FD5D6BAA83}">
      <dsp:nvSpPr>
        <dsp:cNvPr id="0" name=""/>
        <dsp:cNvSpPr/>
      </dsp:nvSpPr>
      <dsp:spPr>
        <a:xfrm>
          <a:off x="553665" y="3107894"/>
          <a:ext cx="35499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There are certain ways by which the music school does marketing is done by the exposure of the result from the cooperation provided by the council of Newcastle city council (</a:t>
          </a:r>
          <a:r>
            <a:rPr lang="en-IN" sz="1100" kern="1200" dirty="0">
              <a:effectLst/>
              <a:latin typeface="Calibri" panose="020F0502020204030204" pitchFamily="34" charset="0"/>
              <a:ea typeface="Calibri" panose="020F0502020204030204" pitchFamily="34" charset="0"/>
              <a:cs typeface="Times New Roman" panose="02020603050405020304" pitchFamily="18" charset="0"/>
            </a:rPr>
            <a:t>Music Partnership North- Newcastle, 2021)</a:t>
          </a:r>
          <a:r>
            <a:rPr lang="en-GB" sz="1100" kern="1200" dirty="0"/>
            <a:t>. </a:t>
          </a:r>
          <a:endParaRPr lang="en-US" sz="1100" kern="1200" dirty="0"/>
        </a:p>
      </dsp:txBody>
      <dsp:txXfrm>
        <a:off x="553665" y="3107894"/>
        <a:ext cx="3549944" cy="720000"/>
      </dsp:txXfrm>
    </dsp:sp>
    <dsp:sp modelId="{1273A845-6397-40FF-9F73-2AFC9993C0A5}">
      <dsp:nvSpPr>
        <dsp:cNvPr id="0" name=""/>
        <dsp:cNvSpPr/>
      </dsp:nvSpPr>
      <dsp:spPr>
        <a:xfrm>
          <a:off x="5701085" y="1101172"/>
          <a:ext cx="1597475" cy="1597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DE2F4A-4B65-4BC7-9555-BE607DBAE003}">
      <dsp:nvSpPr>
        <dsp:cNvPr id="0" name=""/>
        <dsp:cNvSpPr/>
      </dsp:nvSpPr>
      <dsp:spPr>
        <a:xfrm>
          <a:off x="4724851" y="3107894"/>
          <a:ext cx="35499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This certainly contains and owns the services of music with the help of social media accounts and internet website that increases the students that want to learn music. </a:t>
          </a:r>
          <a:endParaRPr lang="en-US" sz="1100" kern="1200"/>
        </a:p>
      </dsp:txBody>
      <dsp:txXfrm>
        <a:off x="4724851" y="3107894"/>
        <a:ext cx="3549944" cy="720000"/>
      </dsp:txXfrm>
    </dsp:sp>
    <dsp:sp modelId="{44919DBE-F6B1-4C15-9288-8DEB4A4F6E57}">
      <dsp:nvSpPr>
        <dsp:cNvPr id="0" name=""/>
        <dsp:cNvSpPr/>
      </dsp:nvSpPr>
      <dsp:spPr>
        <a:xfrm>
          <a:off x="9872271" y="1101172"/>
          <a:ext cx="1597475" cy="1597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6999DB-03D3-43C2-A7A3-1E55858EF1F9}">
      <dsp:nvSpPr>
        <dsp:cNvPr id="0" name=""/>
        <dsp:cNvSpPr/>
      </dsp:nvSpPr>
      <dsp:spPr>
        <a:xfrm>
          <a:off x="8896036" y="3107894"/>
          <a:ext cx="35499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But these websites and social media accounts are not very effectively updated and used on frequent basis. </a:t>
          </a:r>
          <a:endParaRPr lang="en-US" sz="1100" kern="1200"/>
        </a:p>
      </dsp:txBody>
      <dsp:txXfrm>
        <a:off x="8896036" y="3107894"/>
        <a:ext cx="3549944"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9CACF-8691-4AE2-A450-01DA2AC6BA72}">
      <dsp:nvSpPr>
        <dsp:cNvPr id="0" name=""/>
        <dsp:cNvSpPr/>
      </dsp:nvSpPr>
      <dsp:spPr>
        <a:xfrm>
          <a:off x="769090" y="43266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205D8-27EC-4E17-8381-D077AC452514}">
      <dsp:nvSpPr>
        <dsp:cNvPr id="0" name=""/>
        <dsp:cNvSpPr/>
      </dsp:nvSpPr>
      <dsp:spPr>
        <a:xfrm>
          <a:off x="1237090" y="90066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C431B-0850-47F4-8C98-9528323DFF33}">
      <dsp:nvSpPr>
        <dsp:cNvPr id="0" name=""/>
        <dsp:cNvSpPr/>
      </dsp:nvSpPr>
      <dsp:spPr>
        <a:xfrm>
          <a:off x="67090" y="3312660"/>
          <a:ext cx="36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The organization provides number of music offers and music tuitions to the children and young individuals.</a:t>
          </a:r>
          <a:endParaRPr lang="en-US" sz="1100" kern="1200"/>
        </a:p>
      </dsp:txBody>
      <dsp:txXfrm>
        <a:off x="67090" y="3312660"/>
        <a:ext cx="3600000" cy="810000"/>
      </dsp:txXfrm>
    </dsp:sp>
    <dsp:sp modelId="{B3B75E9C-7BF4-4E92-9563-DDEB62301FA3}">
      <dsp:nvSpPr>
        <dsp:cNvPr id="0" name=""/>
        <dsp:cNvSpPr/>
      </dsp:nvSpPr>
      <dsp:spPr>
        <a:xfrm>
          <a:off x="4999090" y="43266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A0625-4813-4C06-9679-672A908BB249}">
      <dsp:nvSpPr>
        <dsp:cNvPr id="0" name=""/>
        <dsp:cNvSpPr/>
      </dsp:nvSpPr>
      <dsp:spPr>
        <a:xfrm>
          <a:off x="5467090" y="90066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F798A-797B-43C2-BA4E-36F8B4D1DBD6}">
      <dsp:nvSpPr>
        <dsp:cNvPr id="0" name=""/>
        <dsp:cNvSpPr/>
      </dsp:nvSpPr>
      <dsp:spPr>
        <a:xfrm>
          <a:off x="4297090" y="3312660"/>
          <a:ext cx="36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The services it serves are music classes in the different groups like individual groups, small groups, whole class ensemble tuition and deliveries of wide range of music. </a:t>
          </a:r>
          <a:endParaRPr lang="en-US" sz="1100" kern="1200"/>
        </a:p>
      </dsp:txBody>
      <dsp:txXfrm>
        <a:off x="4297090" y="3312660"/>
        <a:ext cx="3600000" cy="810000"/>
      </dsp:txXfrm>
    </dsp:sp>
    <dsp:sp modelId="{D6B74A2A-8D88-4908-B645-760DECC14520}">
      <dsp:nvSpPr>
        <dsp:cNvPr id="0" name=""/>
        <dsp:cNvSpPr/>
      </dsp:nvSpPr>
      <dsp:spPr>
        <a:xfrm>
          <a:off x="9229090" y="43266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AD7D7B-7B30-41CC-B885-9793C3BA5214}">
      <dsp:nvSpPr>
        <dsp:cNvPr id="0" name=""/>
        <dsp:cNvSpPr/>
      </dsp:nvSpPr>
      <dsp:spPr>
        <a:xfrm>
          <a:off x="9697090" y="900660"/>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3603D-10F4-48EB-8794-2BDD4ED3F854}">
      <dsp:nvSpPr>
        <dsp:cNvPr id="0" name=""/>
        <dsp:cNvSpPr/>
      </dsp:nvSpPr>
      <dsp:spPr>
        <a:xfrm>
          <a:off x="8527090" y="3312660"/>
          <a:ext cx="36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The organization has a good personalisation of the size of the courses and its time as per the consumer, contains great variety of the music and consists of many music instruments (</a:t>
          </a:r>
          <a:r>
            <a:rPr lang="en-IN" sz="1100" kern="1200" dirty="0"/>
            <a:t>Hebert, 2017)</a:t>
          </a:r>
          <a:r>
            <a:rPr lang="en-GB" sz="1100" kern="1200" dirty="0"/>
            <a:t>. </a:t>
          </a:r>
          <a:endParaRPr lang="en-US" sz="1100" kern="1200" dirty="0"/>
        </a:p>
      </dsp:txBody>
      <dsp:txXfrm>
        <a:off x="8527090" y="3312660"/>
        <a:ext cx="3600000" cy="81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21EE-C000-4686-B236-4B6F2E7DE754}">
      <dsp:nvSpPr>
        <dsp:cNvPr id="0" name=""/>
        <dsp:cNvSpPr/>
      </dsp:nvSpPr>
      <dsp:spPr>
        <a:xfrm>
          <a:off x="0" y="449"/>
          <a:ext cx="11029615" cy="1050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C4138-FCAD-40C7-BD84-EF6B52FDC67B}">
      <dsp:nvSpPr>
        <dsp:cNvPr id="0" name=""/>
        <dsp:cNvSpPr/>
      </dsp:nvSpPr>
      <dsp:spPr>
        <a:xfrm>
          <a:off x="317832" y="236853"/>
          <a:ext cx="577877" cy="577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9A396-092F-442B-B4B7-5CF385940A34}">
      <dsp:nvSpPr>
        <dsp:cNvPr id="0" name=""/>
        <dsp:cNvSpPr/>
      </dsp:nvSpPr>
      <dsp:spPr>
        <a:xfrm>
          <a:off x="1213543" y="449"/>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1111250">
            <a:lnSpc>
              <a:spcPct val="100000"/>
            </a:lnSpc>
            <a:spcBef>
              <a:spcPct val="0"/>
            </a:spcBef>
            <a:spcAft>
              <a:spcPct val="35000"/>
            </a:spcAft>
            <a:buNone/>
          </a:pPr>
          <a:r>
            <a:rPr lang="en-GB" sz="2500" kern="1200"/>
            <a:t>There are different competitors of this organization but there are majorly two that are SAGE and NEMCO. </a:t>
          </a:r>
          <a:endParaRPr lang="en-US" sz="2500" kern="1200"/>
        </a:p>
      </dsp:txBody>
      <dsp:txXfrm>
        <a:off x="1213543" y="449"/>
        <a:ext cx="9816071" cy="1050687"/>
      </dsp:txXfrm>
    </dsp:sp>
    <dsp:sp modelId="{D762D300-AC66-4F59-BD0C-8EBF44DA1940}">
      <dsp:nvSpPr>
        <dsp:cNvPr id="0" name=""/>
        <dsp:cNvSpPr/>
      </dsp:nvSpPr>
      <dsp:spPr>
        <a:xfrm>
          <a:off x="0" y="1313807"/>
          <a:ext cx="11029615" cy="1050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A8093-1979-430B-9717-5BDFADB30C7E}">
      <dsp:nvSpPr>
        <dsp:cNvPr id="0" name=""/>
        <dsp:cNvSpPr/>
      </dsp:nvSpPr>
      <dsp:spPr>
        <a:xfrm>
          <a:off x="317832" y="1550212"/>
          <a:ext cx="577877" cy="577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A1D13-15DF-4D8E-8F2A-24C538F6A39D}">
      <dsp:nvSpPr>
        <dsp:cNvPr id="0" name=""/>
        <dsp:cNvSpPr/>
      </dsp:nvSpPr>
      <dsp:spPr>
        <a:xfrm>
          <a:off x="1213543" y="1313807"/>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1111250">
            <a:lnSpc>
              <a:spcPct val="100000"/>
            </a:lnSpc>
            <a:spcBef>
              <a:spcPct val="0"/>
            </a:spcBef>
            <a:spcAft>
              <a:spcPct val="35000"/>
            </a:spcAft>
            <a:buNone/>
          </a:pPr>
          <a:r>
            <a:rPr lang="en-GB" sz="2500" kern="1200"/>
            <a:t>These both provide the services related to classic music instruments that are highly differentiated. </a:t>
          </a:r>
          <a:endParaRPr lang="en-US" sz="2500" kern="1200"/>
        </a:p>
      </dsp:txBody>
      <dsp:txXfrm>
        <a:off x="1213543" y="1313807"/>
        <a:ext cx="9816071" cy="1050687"/>
      </dsp:txXfrm>
    </dsp:sp>
    <dsp:sp modelId="{F8395C3F-0FF8-4149-A862-5FB698D45E7B}">
      <dsp:nvSpPr>
        <dsp:cNvPr id="0" name=""/>
        <dsp:cNvSpPr/>
      </dsp:nvSpPr>
      <dsp:spPr>
        <a:xfrm>
          <a:off x="0" y="2627166"/>
          <a:ext cx="11029615" cy="1050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68938-DC3D-4714-A063-DBE7376CB00E}">
      <dsp:nvSpPr>
        <dsp:cNvPr id="0" name=""/>
        <dsp:cNvSpPr/>
      </dsp:nvSpPr>
      <dsp:spPr>
        <a:xfrm>
          <a:off x="317832" y="2863571"/>
          <a:ext cx="577877" cy="577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7FAFF-64C3-4F80-9820-6C4FAA90F52A}">
      <dsp:nvSpPr>
        <dsp:cNvPr id="0" name=""/>
        <dsp:cNvSpPr/>
      </dsp:nvSpPr>
      <dsp:spPr>
        <a:xfrm>
          <a:off x="1213543" y="2627166"/>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8" tIns="111198" rIns="111198" bIns="111198" numCol="1" spcCol="1270" anchor="ctr" anchorCtr="0">
          <a:noAutofit/>
        </a:bodyPr>
        <a:lstStyle/>
        <a:p>
          <a:pPr marL="0" lvl="0" indent="0" algn="l" defTabSz="1111250">
            <a:lnSpc>
              <a:spcPct val="100000"/>
            </a:lnSpc>
            <a:spcBef>
              <a:spcPct val="0"/>
            </a:spcBef>
            <a:spcAft>
              <a:spcPct val="35000"/>
            </a:spcAft>
            <a:buNone/>
          </a:pPr>
          <a:r>
            <a:rPr lang="en-GB" sz="2500" kern="1200" dirty="0"/>
            <a:t>SAGE is considered best in market and the costs are higher than Newcastle </a:t>
          </a:r>
          <a:r>
            <a:rPr lang="en-GB" sz="2500" b="1" kern="1200" dirty="0"/>
            <a:t>(</a:t>
          </a:r>
          <a:r>
            <a:rPr lang="en-IN" sz="2500" b="1" kern="1200" dirty="0">
              <a:effectLst/>
              <a:latin typeface="Calibri" panose="020F0502020204030204" pitchFamily="34" charset="0"/>
              <a:ea typeface="Calibri" panose="020F0502020204030204" pitchFamily="34" charset="0"/>
              <a:cs typeface="Times New Roman" panose="02020603050405020304" pitchFamily="18" charset="0"/>
            </a:rPr>
            <a:t>Charanga Musical School , 2021)</a:t>
          </a:r>
          <a:r>
            <a:rPr lang="en-GB" sz="2500" b="1" kern="1200" dirty="0"/>
            <a:t>. </a:t>
          </a:r>
          <a:endParaRPr lang="en-US" sz="2500" b="1" kern="1200" dirty="0"/>
        </a:p>
      </dsp:txBody>
      <dsp:txXfrm>
        <a:off x="1213543" y="2627166"/>
        <a:ext cx="9816071" cy="1050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3DC9B-A404-45AA-9233-8E0D34C129A2}">
      <dsp:nvSpPr>
        <dsp:cNvPr id="0" name=""/>
        <dsp:cNvSpPr/>
      </dsp:nvSpPr>
      <dsp:spPr>
        <a:xfrm>
          <a:off x="861" y="0"/>
          <a:ext cx="3489945" cy="3678238"/>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90000"/>
            </a:lnSpc>
            <a:spcBef>
              <a:spcPct val="0"/>
            </a:spcBef>
            <a:spcAft>
              <a:spcPct val="35000"/>
            </a:spcAft>
            <a:buNone/>
          </a:pPr>
          <a:r>
            <a:rPr lang="en-GB" sz="1800" kern="1200"/>
            <a:t>Overall conclusion of this presentation and the strategies of this organization is to provide quality services and music classes and they work with the help of many local organization.  </a:t>
          </a:r>
          <a:endParaRPr lang="en-US" sz="1800" kern="1200"/>
        </a:p>
      </dsp:txBody>
      <dsp:txXfrm>
        <a:off x="861" y="1471295"/>
        <a:ext cx="3489945" cy="2206942"/>
      </dsp:txXfrm>
    </dsp:sp>
    <dsp:sp modelId="{50F90E04-D61C-4036-91FE-6F98E4AFD7C4}">
      <dsp:nvSpPr>
        <dsp:cNvPr id="0" name=""/>
        <dsp:cNvSpPr/>
      </dsp:nvSpPr>
      <dsp:spPr>
        <a:xfrm>
          <a:off x="861"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471295"/>
      </dsp:txXfrm>
    </dsp:sp>
    <dsp:sp modelId="{E8457CA0-DCF7-47FF-B8CB-CFBC80AA60B3}">
      <dsp:nvSpPr>
        <dsp:cNvPr id="0" name=""/>
        <dsp:cNvSpPr/>
      </dsp:nvSpPr>
      <dsp:spPr>
        <a:xfrm>
          <a:off x="3770002" y="0"/>
          <a:ext cx="3489945" cy="3678238"/>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90000"/>
            </a:lnSpc>
            <a:spcBef>
              <a:spcPct val="0"/>
            </a:spcBef>
            <a:spcAft>
              <a:spcPct val="35000"/>
            </a:spcAft>
            <a:buNone/>
          </a:pPr>
          <a:r>
            <a:rPr lang="en-GB" sz="1800" kern="1200" dirty="0"/>
            <a:t>As the organization consists a huge range of musical instruments that ae available and are made available for the particular tuitions.</a:t>
          </a:r>
          <a:endParaRPr lang="en-US" sz="1800" kern="1200" dirty="0"/>
        </a:p>
      </dsp:txBody>
      <dsp:txXfrm>
        <a:off x="3770002" y="1471295"/>
        <a:ext cx="3489945" cy="2206942"/>
      </dsp:txXfrm>
    </dsp:sp>
    <dsp:sp modelId="{B62F7FEA-D884-4B75-9C65-2DF79DF409EC}">
      <dsp:nvSpPr>
        <dsp:cNvPr id="0" name=""/>
        <dsp:cNvSpPr/>
      </dsp:nvSpPr>
      <dsp:spPr>
        <a:xfrm>
          <a:off x="3770002"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471295"/>
      </dsp:txXfrm>
    </dsp:sp>
    <dsp:sp modelId="{8623619F-9FB9-47B2-B76A-AE6A1BEFD2D4}">
      <dsp:nvSpPr>
        <dsp:cNvPr id="0" name=""/>
        <dsp:cNvSpPr/>
      </dsp:nvSpPr>
      <dsp:spPr>
        <a:xfrm>
          <a:off x="7539143" y="0"/>
          <a:ext cx="3489945" cy="3678238"/>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90000"/>
            </a:lnSpc>
            <a:spcBef>
              <a:spcPct val="0"/>
            </a:spcBef>
            <a:spcAft>
              <a:spcPct val="35000"/>
            </a:spcAft>
            <a:buNone/>
          </a:pPr>
          <a:r>
            <a:rPr lang="en-GB" sz="1800" kern="1200" dirty="0"/>
            <a:t>The organization promotes itself different online websites and social media sites </a:t>
          </a:r>
          <a:r>
            <a:rPr lang="en-IN" sz="1800" kern="1200" dirty="0"/>
            <a:t>Ryan, 2016)</a:t>
          </a:r>
          <a:r>
            <a:rPr lang="en-GB" sz="1800" kern="1200" dirty="0"/>
            <a:t>. </a:t>
          </a:r>
          <a:endParaRPr lang="en-US" sz="1800" kern="1200" dirty="0"/>
        </a:p>
      </dsp:txBody>
      <dsp:txXfrm>
        <a:off x="7539143" y="1471295"/>
        <a:ext cx="3489945" cy="2206942"/>
      </dsp:txXfrm>
    </dsp:sp>
    <dsp:sp modelId="{7C5914C9-D0A9-42C4-BBDE-F49C0425C2E6}">
      <dsp:nvSpPr>
        <dsp:cNvPr id="0" name=""/>
        <dsp:cNvSpPr/>
      </dsp:nvSpPr>
      <dsp:spPr>
        <a:xfrm>
          <a:off x="7539143"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4712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C7343-7781-4002-AD83-510AB149EF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B49E7A5-45D4-4C8B-BDF4-2D396D73C7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78226-DE52-43CF-A2E4-A6BD87199DDA}" type="datetime1">
              <a:rPr lang="en-GB" smtClean="0"/>
              <a:t>22/10/2021</a:t>
            </a:fld>
            <a:endParaRPr lang="en-GB" dirty="0"/>
          </a:p>
        </p:txBody>
      </p:sp>
      <p:sp>
        <p:nvSpPr>
          <p:cNvPr id="4" name="Footer Placeholder 3">
            <a:extLst>
              <a:ext uri="{FF2B5EF4-FFF2-40B4-BE49-F238E27FC236}">
                <a16:creationId xmlns:a16="http://schemas.microsoft.com/office/drawing/2014/main" id="{E245E5E9-4390-423B-8AF4-5F5BFF815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C14012-BC33-4D0E-A71F-751BB89382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327702-8998-4AB3-978C-F93599E74C29}" type="slidenum">
              <a:rPr lang="en-GB" smtClean="0"/>
              <a:t>‹#›</a:t>
            </a:fld>
            <a:endParaRPr lang="en-GB"/>
          </a:p>
        </p:txBody>
      </p:sp>
    </p:spTree>
    <p:extLst>
      <p:ext uri="{BB962C8B-B14F-4D97-AF65-F5344CB8AC3E}">
        <p14:creationId xmlns:p14="http://schemas.microsoft.com/office/powerpoint/2010/main" val="2181998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16CA6-182F-49BA-8AE7-290DEC2A55E0}" type="datetime1">
              <a:rPr lang="en-GB" smtClean="0"/>
              <a:pPr/>
              <a:t>22/10/2021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1543F-4CED-446E-B224-0B26E9088C8D}" type="slidenum">
              <a:rPr lang="en-GB" noProof="0" smtClean="0"/>
              <a:t>‹#›</a:t>
            </a:fld>
            <a:endParaRPr lang="en-GB" noProof="0"/>
          </a:p>
        </p:txBody>
      </p:sp>
    </p:spTree>
    <p:extLst>
      <p:ext uri="{BB962C8B-B14F-4D97-AF65-F5344CB8AC3E}">
        <p14:creationId xmlns:p14="http://schemas.microsoft.com/office/powerpoint/2010/main" val="14900747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D1543F-4CED-446E-B224-0B26E9088C8D}" type="slidenum">
              <a:rPr lang="en-GB" smtClean="0"/>
              <a:t>1</a:t>
            </a:fld>
            <a:endParaRPr lang="en-GB"/>
          </a:p>
        </p:txBody>
      </p:sp>
    </p:spTree>
    <p:extLst>
      <p:ext uri="{BB962C8B-B14F-4D97-AF65-F5344CB8AC3E}">
        <p14:creationId xmlns:p14="http://schemas.microsoft.com/office/powerpoint/2010/main" val="119998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place aspect of the business that shows the main hubs are </a:t>
            </a:r>
            <a:r>
              <a:rPr lang="en-GB" dirty="0"/>
              <a:t>Partnership North (MPN) Music Education Hub and Arts Council England (ACE) and they provide quality services and music classes by local organizations.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10</a:t>
            </a:fld>
            <a:endParaRPr lang="en-GB" noProof="0"/>
          </a:p>
        </p:txBody>
      </p:sp>
    </p:spTree>
    <p:extLst>
      <p:ext uri="{BB962C8B-B14F-4D97-AF65-F5344CB8AC3E}">
        <p14:creationId xmlns:p14="http://schemas.microsoft.com/office/powerpoint/2010/main" val="259326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promotion aspect of the business as the comopany is seen to be f</a:t>
            </a:r>
            <a:r>
              <a:rPr lang="en-GB"/>
              <a:t>acilitating the connections with the help of facilitating the transactions with the help of third parties and provides the accessible substitutes. </a:t>
            </a:r>
            <a:endParaRPr lang="en-US"/>
          </a:p>
        </p:txBody>
      </p:sp>
      <p:sp>
        <p:nvSpPr>
          <p:cNvPr id="4" name="Slide Number Placeholder 3"/>
          <p:cNvSpPr>
            <a:spLocks noGrp="1"/>
          </p:cNvSpPr>
          <p:nvPr>
            <p:ph type="sldNum" sz="quarter" idx="5"/>
          </p:nvPr>
        </p:nvSpPr>
        <p:spPr/>
        <p:txBody>
          <a:bodyPr/>
          <a:lstStyle/>
          <a:p>
            <a:fld id="{5ED1543F-4CED-446E-B224-0B26E9088C8D}" type="slidenum">
              <a:rPr lang="en-GB" noProof="0" smtClean="0"/>
              <a:t>11</a:t>
            </a:fld>
            <a:endParaRPr lang="en-GB" noProof="0"/>
          </a:p>
        </p:txBody>
      </p:sp>
    </p:spTree>
    <p:extLst>
      <p:ext uri="{BB962C8B-B14F-4D97-AF65-F5344CB8AC3E}">
        <p14:creationId xmlns:p14="http://schemas.microsoft.com/office/powerpoint/2010/main" val="78917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shows perpetual map of the organization Music Partnership North. </a:t>
            </a:r>
          </a:p>
        </p:txBody>
      </p:sp>
      <p:sp>
        <p:nvSpPr>
          <p:cNvPr id="4" name="Slide Number Placeholder 3"/>
          <p:cNvSpPr>
            <a:spLocks noGrp="1"/>
          </p:cNvSpPr>
          <p:nvPr>
            <p:ph type="sldNum" sz="quarter" idx="5"/>
          </p:nvPr>
        </p:nvSpPr>
        <p:spPr/>
        <p:txBody>
          <a:bodyPr/>
          <a:lstStyle/>
          <a:p>
            <a:fld id="{5ED1543F-4CED-446E-B224-0B26E9088C8D}" type="slidenum">
              <a:rPr lang="en-GB" noProof="0" smtClean="0"/>
              <a:t>12</a:t>
            </a:fld>
            <a:endParaRPr lang="en-GB" noProof="0"/>
          </a:p>
        </p:txBody>
      </p:sp>
    </p:spTree>
    <p:extLst>
      <p:ext uri="{BB962C8B-B14F-4D97-AF65-F5344CB8AC3E}">
        <p14:creationId xmlns:p14="http://schemas.microsoft.com/office/powerpoint/2010/main" val="132423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a:t>
            </a:r>
            <a:r>
              <a:rPr lang="en-GB" dirty="0"/>
              <a:t>competitors of this organization but there are majorly two that are SAGE and NEMCO. It is visible that SAGE is considered best in market. All the functions of the companies are differentiated highly. </a:t>
            </a:r>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13</a:t>
            </a:fld>
            <a:endParaRPr lang="en-GB" noProof="0"/>
          </a:p>
        </p:txBody>
      </p:sp>
    </p:spTree>
    <p:extLst>
      <p:ext uri="{BB962C8B-B14F-4D97-AF65-F5344CB8AC3E}">
        <p14:creationId xmlns:p14="http://schemas.microsoft.com/office/powerpoint/2010/main" val="2902623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represents the explanation of the conceptual map as it explains the competitors of the music partnership north are successful and what are the phases in which they need to grow and  the costs of the companies are high in respect to the music partnership north’. </a:t>
            </a:r>
          </a:p>
        </p:txBody>
      </p:sp>
      <p:sp>
        <p:nvSpPr>
          <p:cNvPr id="4" name="Slide Number Placeholder 3"/>
          <p:cNvSpPr>
            <a:spLocks noGrp="1"/>
          </p:cNvSpPr>
          <p:nvPr>
            <p:ph type="sldNum" sz="quarter" idx="5"/>
          </p:nvPr>
        </p:nvSpPr>
        <p:spPr/>
        <p:txBody>
          <a:bodyPr/>
          <a:lstStyle/>
          <a:p>
            <a:fld id="{5ED1543F-4CED-446E-B224-0B26E9088C8D}" type="slidenum">
              <a:rPr lang="en-GB" noProof="0" smtClean="0"/>
              <a:t>14</a:t>
            </a:fld>
            <a:endParaRPr lang="en-GB" noProof="0"/>
          </a:p>
        </p:txBody>
      </p:sp>
    </p:spTree>
    <p:extLst>
      <p:ext uri="{BB962C8B-B14F-4D97-AF65-F5344CB8AC3E}">
        <p14:creationId xmlns:p14="http://schemas.microsoft.com/office/powerpoint/2010/main" val="179258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competitor analysis of the organization. </a:t>
            </a:r>
          </a:p>
        </p:txBody>
      </p:sp>
      <p:sp>
        <p:nvSpPr>
          <p:cNvPr id="4" name="Slide Number Placeholder 3"/>
          <p:cNvSpPr>
            <a:spLocks noGrp="1"/>
          </p:cNvSpPr>
          <p:nvPr>
            <p:ph type="sldNum" sz="quarter" idx="5"/>
          </p:nvPr>
        </p:nvSpPr>
        <p:spPr/>
        <p:txBody>
          <a:bodyPr/>
          <a:lstStyle/>
          <a:p>
            <a:fld id="{5ED1543F-4CED-446E-B224-0B26E9088C8D}" type="slidenum">
              <a:rPr lang="en-GB" noProof="0" smtClean="0"/>
              <a:t>15</a:t>
            </a:fld>
            <a:endParaRPr lang="en-GB" noProof="0"/>
          </a:p>
        </p:txBody>
      </p:sp>
    </p:spTree>
    <p:extLst>
      <p:ext uri="{BB962C8B-B14F-4D97-AF65-F5344CB8AC3E}">
        <p14:creationId xmlns:p14="http://schemas.microsoft.com/office/powerpoint/2010/main" val="382578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marketing strategies that are to </a:t>
            </a:r>
            <a:r>
              <a:rPr lang="en-GB" dirty="0"/>
              <a:t>provide quality services and music classes and they work with the help of many local organization and this is done with the help of online websites and social media sites. </a:t>
            </a: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16</a:t>
            </a:fld>
            <a:endParaRPr lang="en-GB" noProof="0"/>
          </a:p>
        </p:txBody>
      </p:sp>
    </p:spTree>
    <p:extLst>
      <p:ext uri="{BB962C8B-B14F-4D97-AF65-F5344CB8AC3E}">
        <p14:creationId xmlns:p14="http://schemas.microsoft.com/office/powerpoint/2010/main" val="191603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states that </a:t>
            </a:r>
            <a:r>
              <a:rPr lang="en-GB" dirty="0"/>
              <a:t>the current strategies related to the marketing mix of the organization. </a:t>
            </a:r>
            <a:r>
              <a:rPr lang="en-US" dirty="0"/>
              <a:t>It certainly shows the </a:t>
            </a:r>
            <a:r>
              <a:rPr lang="en-GB" dirty="0"/>
              <a:t>conclusion of all the current marketing strategies. Moreover the presentation is based upon the Music Partnership North.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2</a:t>
            </a:fld>
            <a:endParaRPr lang="en-GB" noProof="0"/>
          </a:p>
        </p:txBody>
      </p:sp>
    </p:spTree>
    <p:extLst>
      <p:ext uri="{BB962C8B-B14F-4D97-AF65-F5344CB8AC3E}">
        <p14:creationId xmlns:p14="http://schemas.microsoft.com/office/powerpoint/2010/main" val="67377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about the company as the company has </a:t>
            </a:r>
            <a:r>
              <a:rPr lang="en-GB" dirty="0"/>
              <a:t>122 hubs in England and has helps the children to enhance the education related to music. The company also provides quality services and enhances the participation of the individuals.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3</a:t>
            </a:fld>
            <a:endParaRPr lang="en-GB" noProof="0"/>
          </a:p>
        </p:txBody>
      </p:sp>
    </p:spTree>
    <p:extLst>
      <p:ext uri="{BB962C8B-B14F-4D97-AF65-F5344CB8AC3E}">
        <p14:creationId xmlns:p14="http://schemas.microsoft.com/office/powerpoint/2010/main" val="235925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members of the team as who handles the company which are Jennifer Deborah, Jack William </a:t>
            </a:r>
            <a:r>
              <a:rPr lang="en-US" dirty="0" err="1">
                <a:cs typeface="Calibri"/>
              </a:rPr>
              <a:t>abd</a:t>
            </a:r>
            <a:r>
              <a:rPr lang="en-US" dirty="0">
                <a:cs typeface="Calibri"/>
              </a:rPr>
              <a:t> Tom Benedict. </a:t>
            </a:r>
          </a:p>
        </p:txBody>
      </p:sp>
      <p:sp>
        <p:nvSpPr>
          <p:cNvPr id="4" name="Slide Number Placeholder 3"/>
          <p:cNvSpPr>
            <a:spLocks noGrp="1"/>
          </p:cNvSpPr>
          <p:nvPr>
            <p:ph type="sldNum" sz="quarter" idx="5"/>
          </p:nvPr>
        </p:nvSpPr>
        <p:spPr/>
        <p:txBody>
          <a:bodyPr/>
          <a:lstStyle/>
          <a:p>
            <a:fld id="{5ED1543F-4CED-446E-B224-0B26E9088C8D}" type="slidenum">
              <a:rPr lang="en-GB" noProof="0" smtClean="0"/>
              <a:t>4</a:t>
            </a:fld>
            <a:endParaRPr lang="en-GB" noProof="0"/>
          </a:p>
        </p:txBody>
      </p:sp>
    </p:spTree>
    <p:extLst>
      <p:ext uri="{BB962C8B-B14F-4D97-AF65-F5344CB8AC3E}">
        <p14:creationId xmlns:p14="http://schemas.microsoft.com/office/powerpoint/2010/main" val="45426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slide represents marketing strategy that shows that the company has does marketing of t</a:t>
            </a:r>
            <a:r>
              <a:rPr lang="en-GB" dirty="0"/>
              <a:t>he services of music with the help of social media accounts and internet websites and also with the help of exposure of the result from the cooperation. </a:t>
            </a:r>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5</a:t>
            </a:fld>
            <a:endParaRPr lang="en-GB" noProof="0"/>
          </a:p>
        </p:txBody>
      </p:sp>
    </p:spTree>
    <p:extLst>
      <p:ext uri="{BB962C8B-B14F-4D97-AF65-F5344CB8AC3E}">
        <p14:creationId xmlns:p14="http://schemas.microsoft.com/office/powerpoint/2010/main" val="173904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that which social media platform promotes how much business. </a:t>
            </a:r>
          </a:p>
        </p:txBody>
      </p:sp>
      <p:sp>
        <p:nvSpPr>
          <p:cNvPr id="4" name="Slide Number Placeholder 3"/>
          <p:cNvSpPr>
            <a:spLocks noGrp="1"/>
          </p:cNvSpPr>
          <p:nvPr>
            <p:ph type="sldNum" sz="quarter" idx="5"/>
          </p:nvPr>
        </p:nvSpPr>
        <p:spPr/>
        <p:txBody>
          <a:bodyPr/>
          <a:lstStyle/>
          <a:p>
            <a:fld id="{5ED1543F-4CED-446E-B224-0B26E9088C8D}" type="slidenum">
              <a:rPr lang="en-GB" noProof="0" smtClean="0"/>
              <a:t>6</a:t>
            </a:fld>
            <a:endParaRPr lang="en-GB" noProof="0"/>
          </a:p>
        </p:txBody>
      </p:sp>
    </p:spTree>
    <p:extLst>
      <p:ext uri="{BB962C8B-B14F-4D97-AF65-F5344CB8AC3E}">
        <p14:creationId xmlns:p14="http://schemas.microsoft.com/office/powerpoint/2010/main" val="29308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concept of </a:t>
            </a:r>
            <a:r>
              <a:rPr lang="en-US" dirty="0" err="1">
                <a:cs typeface="Calibri"/>
              </a:rPr>
              <a:t>marekting</a:t>
            </a:r>
            <a:r>
              <a:rPr lang="en-US" dirty="0">
                <a:cs typeface="Calibri"/>
              </a:rPr>
              <a:t> mix which shows that the company does </a:t>
            </a:r>
            <a:r>
              <a:rPr lang="en-GB" dirty="0"/>
              <a:t>marketing of the organization and through several lectures it provides the music lectures in different forms. Many factors affect the marketing of the company that are Brexit, economic aspects and more. </a:t>
            </a:r>
            <a:endParaRPr lang="en-US"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7</a:t>
            </a:fld>
            <a:endParaRPr lang="en-GB" noProof="0"/>
          </a:p>
        </p:txBody>
      </p:sp>
    </p:spTree>
    <p:extLst>
      <p:ext uri="{BB962C8B-B14F-4D97-AF65-F5344CB8AC3E}">
        <p14:creationId xmlns:p14="http://schemas.microsoft.com/office/powerpoint/2010/main" val="285900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the product aspect of the business that elaborates </a:t>
            </a:r>
            <a:r>
              <a:rPr lang="en-GB" dirty="0"/>
              <a:t>organization has a good personalisation of the size of the courses and its time as per the consumer and also offers music tuitions to the children and young individuals.</a:t>
            </a:r>
          </a:p>
          <a:p>
            <a:endParaRPr lang="en-GB" dirty="0">
              <a:cs typeface="Calibri"/>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8</a:t>
            </a:fld>
            <a:endParaRPr lang="en-GB" noProof="0"/>
          </a:p>
        </p:txBody>
      </p:sp>
    </p:spTree>
    <p:extLst>
      <p:ext uri="{BB962C8B-B14F-4D97-AF65-F5344CB8AC3E}">
        <p14:creationId xmlns:p14="http://schemas.microsoft.com/office/powerpoint/2010/main" val="121521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ts val="600"/>
              </a:spcAft>
            </a:pPr>
            <a:r>
              <a:rPr lang="en-US" dirty="0"/>
              <a:t>This slide shows the price aspect of the business that shows </a:t>
            </a:r>
            <a:r>
              <a:rPr lang="en-GB" dirty="0"/>
              <a:t>the organization offers £108 for two classes £162 and for three classes or more £180 and also customizes the operations of cost as £468 for each day.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ED1543F-4CED-446E-B224-0B26E9088C8D}" type="slidenum">
              <a:rPr lang="en-GB" noProof="0" smtClean="0"/>
              <a:t>9</a:t>
            </a:fld>
            <a:endParaRPr lang="en-GB" noProof="0"/>
          </a:p>
        </p:txBody>
      </p:sp>
    </p:spTree>
    <p:extLst>
      <p:ext uri="{BB962C8B-B14F-4D97-AF65-F5344CB8AC3E}">
        <p14:creationId xmlns:p14="http://schemas.microsoft.com/office/powerpoint/2010/main" val="351382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n-GB" noProof="0"/>
              <a:t>Click to edit Master title style</a:t>
            </a:r>
          </a:p>
        </p:txBody>
      </p:sp>
      <p:sp>
        <p:nvSpPr>
          <p:cNvPr id="3" name="Subtitl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a:t>Click to edit Master subtitle style</a:t>
            </a:r>
          </a:p>
        </p:txBody>
      </p:sp>
      <p:sp>
        <p:nvSpPr>
          <p:cNvPr id="4" name="Date Placehold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2C180652-F97D-4956-9778-8F3BBC6074A7}" type="datetime1">
              <a:rPr lang="en-GB" noProof="0" smtClean="0"/>
              <a:t>22/10/2021</a:t>
            </a:fld>
            <a:endParaRPr lang="en-GB" noProof="0"/>
          </a:p>
        </p:txBody>
      </p:sp>
      <p:sp>
        <p:nvSpPr>
          <p:cNvPr id="5" name="Footer Placehold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65C899E-A1D4-45C9-A3F9-BC1EA143C393}" type="datetime1">
              <a:rPr lang="en-GB" noProof="0" smtClean="0"/>
              <a:t>22/10/2021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rtlCol="0"/>
          <a:lstStyle/>
          <a:p>
            <a:pPr rtl="0"/>
            <a:r>
              <a:rPr lang="en-GB" noProof="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rtlCol="0" anchor="t"/>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65E1274-A0AC-47D6-A18C-08A7C4FA4C15}" type="datetime1">
              <a:rPr lang="en-GB" noProof="0" smtClean="0"/>
              <a:t>22/10/2021</a:t>
            </a:fld>
            <a:endParaRPr lang="en-GB" noProof="0"/>
          </a:p>
        </p:txBody>
      </p:sp>
      <p:sp>
        <p:nvSpPr>
          <p:cNvPr id="5" name="Footer Placeholder 4"/>
          <p:cNvSpPr>
            <a:spLocks noGrp="1"/>
          </p:cNvSpPr>
          <p:nvPr>
            <p:ph type="ftr" sz="quarter" idx="11"/>
          </p:nvPr>
        </p:nvSpPr>
        <p:spPr>
          <a:xfrm>
            <a:off x="774923" y="5951811"/>
            <a:ext cx="7896279" cy="365125"/>
          </a:xfrm>
        </p:spPr>
        <p:txBody>
          <a:bodyPr rtlCol="0"/>
          <a:lstStyle/>
          <a:p>
            <a:pPr rtl="0"/>
            <a:endParaRPr lang="en-GB" noProof="0"/>
          </a:p>
        </p:txBody>
      </p:sp>
      <p:sp>
        <p:nvSpPr>
          <p:cNvPr id="6" name="Slide Number Placehold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rtlCol="0"/>
          <a:lstStyle/>
          <a:p>
            <a:pPr rtl="0"/>
            <a:r>
              <a:rPr lang="en-GB" noProof="0"/>
              <a:t>Click to edit Master title style</a:t>
            </a:r>
          </a:p>
        </p:txBody>
      </p:sp>
      <p:sp>
        <p:nvSpPr>
          <p:cNvPr id="3" name="Content Placeholder 2"/>
          <p:cNvSpPr>
            <a:spLocks noGrp="1"/>
          </p:cNvSpPr>
          <p:nvPr>
            <p:ph idx="1"/>
          </p:nvPr>
        </p:nvSpPr>
        <p:spPr>
          <a:xfrm>
            <a:off x="581192" y="2180496"/>
            <a:ext cx="11029615" cy="3678303"/>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32C71DA8-D05C-406D-A554-D60F36FDA539}" type="datetime1">
              <a:rPr lang="en-GB" noProof="0" smtClean="0"/>
              <a:t>22/10/2021</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a:xfrm>
            <a:off x="10558300" y="5956137"/>
            <a:ext cx="1052508" cy="365125"/>
          </a:xfrm>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n-GB" noProof="0"/>
              <a:t>Click to edit Master title style</a:t>
            </a:r>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p:txBody>
          <a:bodyPr rtlCol="0"/>
          <a:lstStyle>
            <a:lvl1pPr>
              <a:defRPr>
                <a:solidFill>
                  <a:schemeClr val="accent1">
                    <a:lumMod val="75000"/>
                    <a:lumOff val="25000"/>
                  </a:schemeClr>
                </a:solidFill>
              </a:defRPr>
            </a:lvl1pPr>
          </a:lstStyle>
          <a:p>
            <a:pPr rtl="0"/>
            <a:fld id="{D6681600-535F-43AC-92A6-32759115D7F3}" type="datetime1">
              <a:rPr lang="en-GB" noProof="0" smtClean="0"/>
              <a:t>22/10/2021</a:t>
            </a:fld>
            <a:endParaRPr lang="en-GB" noProof="0"/>
          </a:p>
        </p:txBody>
      </p:sp>
      <p:sp>
        <p:nvSpPr>
          <p:cNvPr id="5" name="Footer Placehold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6" name="Slide Number Placehold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Content Placeholder 2"/>
          <p:cNvSpPr>
            <a:spLocks noGrp="1"/>
          </p:cNvSpPr>
          <p:nvPr>
            <p:ph sz="half" idx="1"/>
          </p:nvPr>
        </p:nvSpPr>
        <p:spPr>
          <a:xfrm>
            <a:off x="581193" y="2228003"/>
            <a:ext cx="5422390" cy="363304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188417" y="2228003"/>
            <a:ext cx="5422392" cy="3633047"/>
          </a:xfrm>
        </p:spPr>
        <p:txBody>
          <a:bodyPr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7333C242-4813-4E15-9A84-A39AAFBC6C90}" type="datetime1">
              <a:rPr lang="en-GB" noProof="0" smtClean="0"/>
              <a:t>22/10/2021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rtlCol="0"/>
          <a:lstStyle/>
          <a:p>
            <a:pPr rtl="0"/>
            <a:r>
              <a:rPr lang="en-GB" noProof="0"/>
              <a:t>Click to edit Master title style</a:t>
            </a:r>
          </a:p>
        </p:txBody>
      </p:sp>
      <p:sp>
        <p:nvSpPr>
          <p:cNvPr id="3" name="Text Placeholder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581194" y="2926052"/>
            <a:ext cx="5393100" cy="2934999"/>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217709" y="2926052"/>
            <a:ext cx="5393100" cy="2934999"/>
          </a:xfrm>
        </p:spPr>
        <p:txBody>
          <a:bodyPr rtlCol="0" anchor="t">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4BBD0D4-4D16-4B58-87E7-146A4D862FDA}" type="datetime1">
              <a:rPr lang="en-GB" noProof="0" smtClean="0"/>
              <a:t>22/10/2021</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CBB6C542-E7F7-44EE-8493-F0CBAE9DAC72}" type="datetime1">
              <a:rPr lang="en-GB" noProof="0" smtClean="0"/>
              <a:t>22/10/2021</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76F933A8-72D0-4842-9744-01DD2CD31542}" type="datetime1">
              <a:rPr lang="en-GB" noProof="0" smtClean="0"/>
              <a:t>22/10/2021</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n-GB" noProof="0"/>
              <a:t>Click to edit Master title style</a:t>
            </a:r>
          </a:p>
        </p:txBody>
      </p:sp>
      <p:sp>
        <p:nvSpPr>
          <p:cNvPr id="3" name="Content Placeholder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lvl1pPr>
              <a:defRPr>
                <a:solidFill>
                  <a:schemeClr val="accent1">
                    <a:lumMod val="75000"/>
                    <a:lumOff val="25000"/>
                  </a:schemeClr>
                </a:solidFill>
              </a:defRPr>
            </a:lvl1pPr>
          </a:lstStyle>
          <a:p>
            <a:pPr rtl="0"/>
            <a:fld id="{282DA6B9-C1F3-4095-89D5-83D29BD2CF09}" type="datetime1">
              <a:rPr lang="en-GB" noProof="0" smtClean="0"/>
              <a:t>22/10/2021</a:t>
            </a:fld>
            <a:endParaRPr lang="en-GB" noProof="0"/>
          </a:p>
        </p:txBody>
      </p:sp>
      <p:sp>
        <p:nvSpPr>
          <p:cNvPr id="6" name="Footer Placehold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n-GB" noProof="0"/>
          </a:p>
        </p:txBody>
      </p:sp>
      <p:sp>
        <p:nvSpPr>
          <p:cNvPr id="7" name="Slide Number Placehold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n-GB" noProof="0" smtClean="0"/>
              <a:pPr/>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n-GB" noProof="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4" name="Text Placeholder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02E9CFF5-2551-4D62-B244-77CFA59664EF}" type="datetime1">
              <a:rPr lang="en-GB" noProof="0" smtClean="0"/>
              <a:t>22/10/2021</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GB"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6BDC1F27-E779-49DE-AC30-F264901409C6}" type="datetime1">
              <a:rPr lang="en-GB" noProof="0" smtClean="0"/>
              <a:t>22/10/2021</a:t>
            </a:fld>
            <a:endParaRPr lang="en-GB" noProof="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GB" noProof="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n-GB" noProof="0" smtClean="0"/>
              <a:pPr/>
              <a:t>‹#›</a:t>
            </a:fld>
            <a:endParaRPr lang="en-GB"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musicpartnershipnorthnewcastle.co.uk/website" TargetMode="External"/><Relationship Id="rId2" Type="http://schemas.openxmlformats.org/officeDocument/2006/relationships/hyperlink" Target="https://www.musicpartnershipnorth.co.uk/site/" TargetMode="External"/><Relationship Id="rId1" Type="http://schemas.openxmlformats.org/officeDocument/2006/relationships/slideLayout" Target="../slideLayouts/slideLayout2.xml"/><Relationship Id="rId5" Type="http://schemas.openxmlformats.org/officeDocument/2006/relationships/hyperlink" Target="https://www.northumberland.gov.uk/Education/Music-Service.aspx" TargetMode="External"/><Relationship Id="rId4" Type="http://schemas.openxmlformats.org/officeDocument/2006/relationships/hyperlink" Target="https://twitter.com/MPNEHub?ref_src=twsrc%5Egoogle%7Ctwcamp%5Eserp%7Ctwgr%5Eauth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ooks.google.co.in/books?hl=en&amp;lr=&amp;id=4pZlDQAAQBAJ&amp;oi=fnd&amp;pg=PR5&amp;dq=music+partnership+north+marketing+strategies&amp;ots=Pb2XvH_Par&amp;sig=xR2h4optB2HQUogOZz2YQgwF2uc&amp;redir_esc=y#v=onepage&amp;q&amp;f=false" TargetMode="External"/><Relationship Id="rId2" Type="http://schemas.openxmlformats.org/officeDocument/2006/relationships/hyperlink" Target="https://www.servicestoschools.org.uk/Services/148" TargetMode="External"/><Relationship Id="rId1" Type="http://schemas.openxmlformats.org/officeDocument/2006/relationships/slideLayout" Target="../slideLayouts/slideLayout2.xml"/><Relationship Id="rId5" Type="http://schemas.openxmlformats.org/officeDocument/2006/relationships/hyperlink" Target="https://www.taylorfrancis.com/chapters/edit/10.4324/9781315087856-18/ethnicity-music-education-sociological-dimensions-david-hebert" TargetMode="External"/><Relationship Id="rId4" Type="http://schemas.openxmlformats.org/officeDocument/2006/relationships/hyperlink" Target="https://books.google.co.in/books?hl=en&amp;lr=&amp;id=DWdNDwAAQBAJ&amp;oi=fnd&amp;pg=PP1&amp;dq=music+partnership+north+marketing+strategies&amp;ots=L_4Qc_r-sa&amp;sig=5yjYH-SauTdE5PHEylV5bT3oFQw&amp;redir_esc=y#v=onepage&amp;q&amp;f=fals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a:extLst>
              <a:ext uri="{FF2B5EF4-FFF2-40B4-BE49-F238E27FC236}">
                <a16:creationId xmlns:a16="http://schemas.microsoft.com/office/drawing/2014/main" id="{8828ABAC-FFC1-4409-8D3D-F4B2E4F43680}"/>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0B811-DF2F-454F-B590-E7C5574230A1}"/>
              </a:ext>
            </a:extLst>
          </p:cNvPr>
          <p:cNvSpPr>
            <a:spLocks noGrp="1"/>
          </p:cNvSpPr>
          <p:nvPr>
            <p:ph type="title"/>
          </p:nvPr>
        </p:nvSpPr>
        <p:spPr>
          <a:xfrm>
            <a:off x="581192" y="1507414"/>
            <a:ext cx="5120255" cy="3903332"/>
          </a:xfrm>
        </p:spPr>
        <p:txBody>
          <a:bodyPr anchor="ctr">
            <a:normAutofit/>
          </a:bodyPr>
          <a:lstStyle/>
          <a:p>
            <a:r>
              <a:rPr lang="en-GB" sz="4000">
                <a:solidFill>
                  <a:schemeClr val="tx2"/>
                </a:solidFill>
                <a:ea typeface="+mj-lt"/>
                <a:cs typeface="+mj-lt"/>
              </a:rPr>
              <a:t>MARKETING MIX – PLACE </a:t>
            </a:r>
            <a:endParaRPr lang="en-US" sz="4000">
              <a:solidFill>
                <a:schemeClr val="tx2"/>
              </a:solidFill>
            </a:endParaRP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48356B6-1D98-428A-90BF-08970886B1DF}"/>
              </a:ext>
            </a:extLst>
          </p:cNvPr>
          <p:cNvSpPr>
            <a:spLocks noGrp="1"/>
          </p:cNvSpPr>
          <p:nvPr>
            <p:ph idx="1"/>
          </p:nvPr>
        </p:nvSpPr>
        <p:spPr>
          <a:xfrm>
            <a:off x="5509404" y="846057"/>
            <a:ext cx="6101403" cy="5369821"/>
          </a:xfrm>
          <a:ln w="57150">
            <a:noFill/>
          </a:ln>
        </p:spPr>
        <p:txBody>
          <a:bodyPr anchor="ctr">
            <a:normAutofit/>
          </a:bodyPr>
          <a:lstStyle/>
          <a:p>
            <a:pPr marL="305435" indent="-305435">
              <a:lnSpc>
                <a:spcPct val="90000"/>
              </a:lnSpc>
            </a:pPr>
            <a:r>
              <a:rPr lang="en-GB" sz="2200" dirty="0"/>
              <a:t>As there are many hubs of </a:t>
            </a:r>
            <a:r>
              <a:rPr lang="en-GB" sz="2200" b="1" dirty="0">
                <a:ea typeface="+mn-lt"/>
                <a:cs typeface="+mn-lt"/>
              </a:rPr>
              <a:t>Music Partnership North </a:t>
            </a:r>
            <a:r>
              <a:rPr lang="en-GB" sz="2200" dirty="0">
                <a:ea typeface="+mn-lt"/>
                <a:cs typeface="+mn-lt"/>
              </a:rPr>
              <a:t>in England. There are certain hubs in respect to Newcastle services.</a:t>
            </a:r>
          </a:p>
          <a:p>
            <a:pPr marL="0" indent="0">
              <a:lnSpc>
                <a:spcPct val="90000"/>
              </a:lnSpc>
              <a:buNone/>
            </a:pPr>
            <a:endParaRPr lang="en-GB" sz="2200" dirty="0">
              <a:ea typeface="+mn-lt"/>
              <a:cs typeface="+mn-lt"/>
            </a:endParaRPr>
          </a:p>
          <a:p>
            <a:pPr marL="305435" indent="-305435">
              <a:lnSpc>
                <a:spcPct val="90000"/>
              </a:lnSpc>
            </a:pPr>
            <a:r>
              <a:rPr lang="en-GB" sz="2200" dirty="0">
                <a:ea typeface="+mn-lt"/>
                <a:cs typeface="+mn-lt"/>
              </a:rPr>
              <a:t>There are some main hubs and centres that are mostly focused that are Partnership North (MPN) Music Education Hub and Arts Council England (ACE)</a:t>
            </a:r>
          </a:p>
          <a:p>
            <a:pPr marL="0" indent="0">
              <a:lnSpc>
                <a:spcPct val="90000"/>
              </a:lnSpc>
              <a:buNone/>
            </a:pPr>
            <a:endParaRPr lang="en-GB" sz="2200" dirty="0">
              <a:ea typeface="+mn-lt"/>
              <a:cs typeface="+mn-lt"/>
            </a:endParaRPr>
          </a:p>
          <a:p>
            <a:pPr marL="305435" indent="-305435">
              <a:lnSpc>
                <a:spcPct val="90000"/>
              </a:lnSpc>
            </a:pPr>
            <a:r>
              <a:rPr lang="en-GB" sz="2200" dirty="0">
                <a:ea typeface="+mn-lt"/>
                <a:cs typeface="+mn-lt"/>
              </a:rPr>
              <a:t>Certain hubs provide quality services and music classes and they work with the help of many local organization (Music Partnership North, 2021). </a:t>
            </a:r>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49774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BE92-3175-426D-8595-66DC8258FF13}"/>
              </a:ext>
            </a:extLst>
          </p:cNvPr>
          <p:cNvSpPr>
            <a:spLocks noGrp="1"/>
          </p:cNvSpPr>
          <p:nvPr>
            <p:ph type="title"/>
          </p:nvPr>
        </p:nvSpPr>
        <p:spPr>
          <a:xfrm>
            <a:off x="581192" y="702156"/>
            <a:ext cx="11029616" cy="1013800"/>
          </a:xfrm>
        </p:spPr>
        <p:txBody>
          <a:bodyPr>
            <a:normAutofit/>
          </a:bodyPr>
          <a:lstStyle/>
          <a:p>
            <a:r>
              <a:rPr lang="en-GB" dirty="0"/>
              <a:t>MARKETING MIX – PROMOTION</a:t>
            </a:r>
            <a:endParaRPr lang="en-GB" dirty="0">
              <a:ea typeface="+mj-lt"/>
              <a:cs typeface="+mj-lt"/>
            </a:endParaRPr>
          </a:p>
        </p:txBody>
      </p:sp>
      <p:sp>
        <p:nvSpPr>
          <p:cNvPr id="9" name="Rectangle 8">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6A909B82-96A4-4529-99B6-0882BE5DBD8E}"/>
              </a:ext>
            </a:extLst>
          </p:cNvPr>
          <p:cNvPicPr>
            <a:picLocks noChangeAspect="1"/>
          </p:cNvPicPr>
          <p:nvPr/>
        </p:nvPicPr>
        <p:blipFill rotWithShape="1">
          <a:blip r:embed="rId3"/>
          <a:srcRect l="6786" r="16721" b="2"/>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7C235F1B-4B4D-4E03-8DBA-CED027712708}"/>
              </a:ext>
            </a:extLst>
          </p:cNvPr>
          <p:cNvSpPr>
            <a:spLocks noGrp="1"/>
          </p:cNvSpPr>
          <p:nvPr>
            <p:ph idx="1"/>
          </p:nvPr>
        </p:nvSpPr>
        <p:spPr>
          <a:xfrm>
            <a:off x="6249541" y="2252383"/>
            <a:ext cx="5275001" cy="4045683"/>
          </a:xfrm>
        </p:spPr>
        <p:txBody>
          <a:bodyPr vert="horz" lIns="91440" tIns="45720" rIns="91440" bIns="45720" rtlCol="0" anchor="ctr">
            <a:noAutofit/>
          </a:bodyPr>
          <a:lstStyle/>
          <a:p>
            <a:pPr marL="305435" indent="-305435"/>
            <a:r>
              <a:rPr lang="en-GB" sz="2100" dirty="0"/>
              <a:t>The organization promotes itself by increasing the innovation in its services as well as contain variety of services. </a:t>
            </a:r>
            <a:endParaRPr lang="en-US" sz="2100" dirty="0"/>
          </a:p>
          <a:p>
            <a:pPr marL="0" indent="0">
              <a:buNone/>
            </a:pPr>
            <a:endParaRPr lang="en-GB" sz="2100" dirty="0"/>
          </a:p>
          <a:p>
            <a:pPr marL="305435" indent="-305435"/>
            <a:r>
              <a:rPr lang="en-GB" sz="2100" dirty="0"/>
              <a:t>It facilitates the connections with the help of facilitating the transactions with the help of third parties and provides the accessible substitutes and increases the consumers by providing more number of cheaper services. </a:t>
            </a:r>
          </a:p>
          <a:p>
            <a:pPr marL="0" indent="0">
              <a:buNone/>
            </a:pPr>
            <a:endParaRPr lang="en-GB" sz="2100" dirty="0"/>
          </a:p>
          <a:p>
            <a:pPr marL="305435" indent="-305435"/>
            <a:r>
              <a:rPr lang="en-GB" sz="2100" dirty="0"/>
              <a:t>With the help of different online websites and social media sites (Meier, 2017). </a:t>
            </a:r>
          </a:p>
        </p:txBody>
      </p:sp>
    </p:spTree>
    <p:extLst>
      <p:ext uri="{BB962C8B-B14F-4D97-AF65-F5344CB8AC3E}">
        <p14:creationId xmlns:p14="http://schemas.microsoft.com/office/powerpoint/2010/main" val="288691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36A0-FD39-4643-B586-CD6566E9677E}"/>
              </a:ext>
            </a:extLst>
          </p:cNvPr>
          <p:cNvSpPr>
            <a:spLocks noGrp="1"/>
          </p:cNvSpPr>
          <p:nvPr>
            <p:ph type="title"/>
          </p:nvPr>
        </p:nvSpPr>
        <p:spPr>
          <a:xfrm>
            <a:off x="581191" y="702156"/>
            <a:ext cx="10331647" cy="1013800"/>
          </a:xfrm>
        </p:spPr>
        <p:txBody>
          <a:bodyPr>
            <a:normAutofit/>
          </a:bodyPr>
          <a:lstStyle/>
          <a:p>
            <a:r>
              <a:rPr lang="en-GB" sz="3600" b="1" dirty="0"/>
              <a:t>PERPECTUAL MAP</a:t>
            </a:r>
            <a:endParaRPr lang="en-IN" sz="3600" b="1" dirty="0"/>
          </a:p>
        </p:txBody>
      </p:sp>
      <p:pic>
        <p:nvPicPr>
          <p:cNvPr id="1026" name="Picture 2">
            <a:extLst>
              <a:ext uri="{FF2B5EF4-FFF2-40B4-BE49-F238E27FC236}">
                <a16:creationId xmlns:a16="http://schemas.microsoft.com/office/drawing/2014/main" id="{E0F5EC6B-68BD-4795-BD5F-0D1AF601D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94" t="7653" r="16859" b="10923"/>
          <a:stretch/>
        </p:blipFill>
        <p:spPr bwMode="auto">
          <a:xfrm>
            <a:off x="869430" y="1843791"/>
            <a:ext cx="10540583" cy="492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5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A482-9EEE-4F44-B678-6827B1518DB0}"/>
              </a:ext>
            </a:extLst>
          </p:cNvPr>
          <p:cNvSpPr>
            <a:spLocks noGrp="1"/>
          </p:cNvSpPr>
          <p:nvPr>
            <p:ph type="title"/>
          </p:nvPr>
        </p:nvSpPr>
        <p:spPr/>
        <p:txBody>
          <a:bodyPr/>
          <a:lstStyle/>
          <a:p>
            <a:r>
              <a:rPr lang="en-GB" dirty="0"/>
              <a:t>PERPECTUAL MAP- QUALITY and competitors</a:t>
            </a:r>
          </a:p>
        </p:txBody>
      </p:sp>
      <p:graphicFrame>
        <p:nvGraphicFramePr>
          <p:cNvPr id="5" name="Content Placeholder 2">
            <a:extLst>
              <a:ext uri="{FF2B5EF4-FFF2-40B4-BE49-F238E27FC236}">
                <a16:creationId xmlns:a16="http://schemas.microsoft.com/office/drawing/2014/main" id="{0EF26A3C-E880-450D-BB58-46489628F4E4}"/>
              </a:ext>
            </a:extLst>
          </p:cNvPr>
          <p:cNvGraphicFramePr>
            <a:graphicFrameLocks noGrp="1"/>
          </p:cNvGraphicFramePr>
          <p:nvPr>
            <p:ph idx="1"/>
            <p:extLst>
              <p:ext uri="{D42A27DB-BD31-4B8C-83A1-F6EECF244321}">
                <p14:modId xmlns:p14="http://schemas.microsoft.com/office/powerpoint/2010/main" val="3549687599"/>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26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69FF-DF11-4E19-9D5F-826164619E8D}"/>
              </a:ext>
            </a:extLst>
          </p:cNvPr>
          <p:cNvSpPr>
            <a:spLocks noGrp="1"/>
          </p:cNvSpPr>
          <p:nvPr>
            <p:ph type="title"/>
          </p:nvPr>
        </p:nvSpPr>
        <p:spPr/>
        <p:txBody>
          <a:bodyPr/>
          <a:lstStyle/>
          <a:p>
            <a:r>
              <a:rPr lang="en-IN" dirty="0"/>
              <a:t>EXPLANATION OF THE PERPECTUAL MAP </a:t>
            </a:r>
          </a:p>
        </p:txBody>
      </p:sp>
      <p:sp>
        <p:nvSpPr>
          <p:cNvPr id="3" name="Content Placeholder 2">
            <a:extLst>
              <a:ext uri="{FF2B5EF4-FFF2-40B4-BE49-F238E27FC236}">
                <a16:creationId xmlns:a16="http://schemas.microsoft.com/office/drawing/2014/main" id="{0ACFDF3E-F3EC-4C9C-93BF-A1A8EE4E63CA}"/>
              </a:ext>
            </a:extLst>
          </p:cNvPr>
          <p:cNvSpPr>
            <a:spLocks noGrp="1"/>
          </p:cNvSpPr>
          <p:nvPr>
            <p:ph idx="1"/>
          </p:nvPr>
        </p:nvSpPr>
        <p:spPr/>
        <p:txBody>
          <a:bodyPr>
            <a:noAutofit/>
          </a:bodyPr>
          <a:lstStyle/>
          <a:p>
            <a:r>
              <a:rPr lang="en-IN" sz="2400" dirty="0"/>
              <a:t>As the perceptual map represents in which aspect the competitors of the music partnership north are successful and what are the phases in which they need to grow. </a:t>
            </a:r>
          </a:p>
          <a:p>
            <a:pPr marL="0" indent="0">
              <a:buNone/>
            </a:pPr>
            <a:endParaRPr lang="en-IN" sz="2400" dirty="0"/>
          </a:p>
          <a:p>
            <a:r>
              <a:rPr lang="en-IN" sz="2400" dirty="0"/>
              <a:t>The main competitors are visible as SAGE and Nemco as they are have successful diversification and penetration strategies which certainly elevates them up from music partnership north . </a:t>
            </a:r>
          </a:p>
          <a:p>
            <a:pPr marL="0" indent="0">
              <a:buNone/>
            </a:pPr>
            <a:endParaRPr lang="en-IN" sz="2400" dirty="0"/>
          </a:p>
          <a:p>
            <a:r>
              <a:rPr lang="en-IN" sz="2400" dirty="0"/>
              <a:t>Moreover the costs of the companies are high in respect to the music partnership north as they are more popular and have their presence on social media. </a:t>
            </a:r>
          </a:p>
        </p:txBody>
      </p:sp>
    </p:spTree>
    <p:extLst>
      <p:ext uri="{BB962C8B-B14F-4D97-AF65-F5344CB8AC3E}">
        <p14:creationId xmlns:p14="http://schemas.microsoft.com/office/powerpoint/2010/main" val="326609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2" name="Rectangle 16">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line chart&#10;&#10;Description automatically generated">
            <a:extLst>
              <a:ext uri="{FF2B5EF4-FFF2-40B4-BE49-F238E27FC236}">
                <a16:creationId xmlns:a16="http://schemas.microsoft.com/office/drawing/2014/main" id="{ACF66733-A7C1-4F81-A71D-820BB49BFC53}"/>
              </a:ext>
            </a:extLst>
          </p:cNvPr>
          <p:cNvPicPr>
            <a:picLocks noChangeAspect="1"/>
          </p:cNvPicPr>
          <p:nvPr/>
        </p:nvPicPr>
        <p:blipFill>
          <a:blip r:embed="rId3"/>
          <a:stretch>
            <a:fillRect/>
          </a:stretch>
        </p:blipFill>
        <p:spPr>
          <a:xfrm>
            <a:off x="67192" y="863460"/>
            <a:ext cx="8416020" cy="5131079"/>
          </a:xfrm>
          <a:prstGeom prst="rect">
            <a:avLst/>
          </a:prstGeom>
        </p:spPr>
      </p:pic>
      <p:sp>
        <p:nvSpPr>
          <p:cNvPr id="14" name="Rectangle 18">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BC538A-F0B0-4ADD-A6EF-55631661EF19}"/>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COMPETITOR ANALYSIS </a:t>
            </a:r>
          </a:p>
        </p:txBody>
      </p:sp>
    </p:spTree>
    <p:extLst>
      <p:ext uri="{BB962C8B-B14F-4D97-AF65-F5344CB8AC3E}">
        <p14:creationId xmlns:p14="http://schemas.microsoft.com/office/powerpoint/2010/main" val="131703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DCBA-5D80-4909-895A-B89760CC5784}"/>
              </a:ext>
            </a:extLst>
          </p:cNvPr>
          <p:cNvSpPr>
            <a:spLocks noGrp="1"/>
          </p:cNvSpPr>
          <p:nvPr>
            <p:ph type="title"/>
          </p:nvPr>
        </p:nvSpPr>
        <p:spPr>
          <a:xfrm>
            <a:off x="581192" y="702156"/>
            <a:ext cx="11029616" cy="1013800"/>
          </a:xfrm>
        </p:spPr>
        <p:txBody>
          <a:bodyPr>
            <a:normAutofit/>
          </a:bodyPr>
          <a:lstStyle/>
          <a:p>
            <a:r>
              <a:rPr lang="en-GB">
                <a:solidFill>
                  <a:srgbClr val="FFFEFF"/>
                </a:solidFill>
              </a:rPr>
              <a:t>Conclusion of the marketing strategies</a:t>
            </a:r>
          </a:p>
        </p:txBody>
      </p:sp>
      <p:graphicFrame>
        <p:nvGraphicFramePr>
          <p:cNvPr id="5" name="Content Placeholder 2">
            <a:extLst>
              <a:ext uri="{FF2B5EF4-FFF2-40B4-BE49-F238E27FC236}">
                <a16:creationId xmlns:a16="http://schemas.microsoft.com/office/drawing/2014/main" id="{6145A735-F192-49A3-8841-9309203DDFE9}"/>
              </a:ext>
            </a:extLst>
          </p:cNvPr>
          <p:cNvGraphicFramePr>
            <a:graphicFrameLocks noGrp="1"/>
          </p:cNvGraphicFramePr>
          <p:nvPr>
            <p:ph idx="1"/>
            <p:extLst>
              <p:ext uri="{D42A27DB-BD31-4B8C-83A1-F6EECF244321}">
                <p14:modId xmlns:p14="http://schemas.microsoft.com/office/powerpoint/2010/main" val="156376675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66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5FD3-AAA9-4622-A40E-02ED09B87E00}"/>
              </a:ext>
            </a:extLst>
          </p:cNvPr>
          <p:cNvSpPr>
            <a:spLocks noGrp="1"/>
          </p:cNvSpPr>
          <p:nvPr>
            <p:ph type="title"/>
          </p:nvPr>
        </p:nvSpPr>
        <p:spPr>
          <a:xfrm>
            <a:off x="643468" y="1033389"/>
            <a:ext cx="4826256" cy="4825409"/>
          </a:xfrm>
        </p:spPr>
        <p:txBody>
          <a:bodyPr anchor="ctr">
            <a:normAutofit/>
          </a:bodyPr>
          <a:lstStyle/>
          <a:p>
            <a:r>
              <a:rPr lang="en-GB" sz="5400" dirty="0">
                <a:solidFill>
                  <a:srgbClr val="FFFFFF"/>
                </a:solidFill>
              </a:rPr>
              <a:t>references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2F0ECF1-F5FC-436A-AA17-065F5BF6C410}"/>
              </a:ext>
            </a:extLst>
          </p:cNvPr>
          <p:cNvSpPr>
            <a:spLocks noGrp="1"/>
          </p:cNvSpPr>
          <p:nvPr>
            <p:ph idx="1"/>
          </p:nvPr>
        </p:nvSpPr>
        <p:spPr>
          <a:xfrm>
            <a:off x="6755769" y="921895"/>
            <a:ext cx="4855037" cy="5936105"/>
          </a:xfrm>
          <a:ln w="57150">
            <a:noFill/>
          </a:ln>
        </p:spPr>
        <p:txBody>
          <a:bodyPr vert="horz" lIns="91440" tIns="45720" rIns="91440" bIns="45720" rtlCol="0" anchor="ctr">
            <a:noAutofit/>
          </a:bodyPr>
          <a:lstStyle/>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Charanga Musical School , 2021, The award-winning, modern-day resource for primary music. [Online] Available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https://www.musicpartnershipnorth.co.uk/site/</a:t>
            </a:r>
            <a:r>
              <a:rPr lang="en-IN" sz="1600" dirty="0">
                <a:effectLst/>
                <a:latin typeface="Calibri" panose="020F0502020204030204" pitchFamily="34" charset="0"/>
                <a:ea typeface="Calibri" panose="020F0502020204030204" pitchFamily="34" charset="0"/>
                <a:cs typeface="Times New Roman" panose="02020603050405020304" pitchFamily="18" charset="0"/>
              </a:rPr>
              <a:t> [Accessed 21</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600" dirty="0">
                <a:effectLst/>
                <a:latin typeface="Calibri" panose="020F0502020204030204" pitchFamily="34" charset="0"/>
                <a:ea typeface="Calibri" panose="020F0502020204030204" pitchFamily="34" charset="0"/>
                <a:cs typeface="Times New Roman" panose="02020603050405020304" pitchFamily="18" charset="0"/>
              </a:rPr>
              <a:t>  October 2021]</a:t>
            </a: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Music Partnership North- Newcastle, 2021, Curriculum Support Resources:  Spring. [Online] Available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https://www.musicpartnershipnorthnewcastle.co.uk/website</a:t>
            </a:r>
            <a:r>
              <a:rPr lang="en-IN" sz="1600" dirty="0">
                <a:effectLst/>
                <a:latin typeface="Calibri" panose="020F0502020204030204" pitchFamily="34" charset="0"/>
                <a:ea typeface="Calibri" panose="020F0502020204030204" pitchFamily="34" charset="0"/>
                <a:cs typeface="Times New Roman" panose="02020603050405020304" pitchFamily="18" charset="0"/>
              </a:rPr>
              <a:t> [Accessed 21</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600" dirty="0">
                <a:effectLst/>
                <a:latin typeface="Calibri" panose="020F0502020204030204" pitchFamily="34" charset="0"/>
                <a:ea typeface="Calibri" panose="020F0502020204030204" pitchFamily="34" charset="0"/>
                <a:cs typeface="Times New Roman" panose="02020603050405020304" pitchFamily="18" charset="0"/>
              </a:rPr>
              <a:t>  October 2021].</a:t>
            </a: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MPN Music Hub, 2021, MPN Music Hub @MPNEHub. [Online] Available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https://twitter.com/MPNEHub?ref_src=twsrc%5Egoogle%7Ctwcamp%5Eserp%7Ctwgr%5Eauthor</a:t>
            </a:r>
            <a:r>
              <a:rPr lang="en-IN" sz="1600" dirty="0">
                <a:effectLst/>
                <a:latin typeface="Calibri" panose="020F0502020204030204" pitchFamily="34" charset="0"/>
                <a:ea typeface="Calibri" panose="020F0502020204030204" pitchFamily="34" charset="0"/>
                <a:cs typeface="Times New Roman" panose="02020603050405020304" pitchFamily="18" charset="0"/>
              </a:rPr>
              <a:t>[Accessed 21</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600" dirty="0">
                <a:effectLst/>
                <a:latin typeface="Calibri" panose="020F0502020204030204" pitchFamily="34" charset="0"/>
                <a:ea typeface="Calibri" panose="020F0502020204030204" pitchFamily="34" charset="0"/>
                <a:cs typeface="Times New Roman" panose="02020603050405020304" pitchFamily="18" charset="0"/>
              </a:rPr>
              <a:t>  October 2021].</a:t>
            </a: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Music Partnership North, 2021, Music Partnership North is committed to enriching the lives of children and young people in Northumberland &amp; Newcastle through engagement and participation in quality music activities" . [Online] Available at: </a:t>
            </a:r>
            <a:r>
              <a:rPr lang="en-IN"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https://www.northumberland.gov.uk/Education/Music-Service.aspx</a:t>
            </a:r>
            <a:r>
              <a:rPr lang="en-IN" sz="1600" dirty="0">
                <a:effectLst/>
                <a:latin typeface="Calibri" panose="020F0502020204030204" pitchFamily="34" charset="0"/>
                <a:ea typeface="Calibri" panose="020F0502020204030204" pitchFamily="34" charset="0"/>
                <a:cs typeface="Times New Roman" panose="02020603050405020304" pitchFamily="18" charset="0"/>
              </a:rPr>
              <a:t> [Accessed 21</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600" dirty="0">
                <a:effectLst/>
                <a:latin typeface="Calibri" panose="020F0502020204030204" pitchFamily="34" charset="0"/>
                <a:ea typeface="Calibri" panose="020F0502020204030204" pitchFamily="34" charset="0"/>
                <a:cs typeface="Times New Roman" panose="02020603050405020304" pitchFamily="18" charset="0"/>
              </a:rPr>
              <a:t>  October 2021].</a:t>
            </a:r>
            <a:endParaRPr lang="en-GB" sz="1600" dirty="0">
              <a:solidFill>
                <a:schemeClr val="accent2">
                  <a:lumMod val="50000"/>
                </a:schemeClr>
              </a:solidFill>
              <a:ea typeface="+mn-lt"/>
              <a:cs typeface="+mn-lt"/>
            </a:endParaRPr>
          </a:p>
          <a:p>
            <a:pPr marL="0" indent="0">
              <a:lnSpc>
                <a:spcPct val="90000"/>
              </a:lnSpc>
              <a:buNone/>
            </a:pPr>
            <a:endParaRPr lang="en-GB" sz="1600" dirty="0">
              <a:solidFill>
                <a:schemeClr val="accent2">
                  <a:lumMod val="50000"/>
                </a:schemeClr>
              </a:solidFill>
            </a:endParaRPr>
          </a:p>
        </p:txBody>
      </p:sp>
    </p:spTree>
    <p:extLst>
      <p:ext uri="{BB962C8B-B14F-4D97-AF65-F5344CB8AC3E}">
        <p14:creationId xmlns:p14="http://schemas.microsoft.com/office/powerpoint/2010/main" val="419794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5843A-0EBF-4CDA-899B-A1A9D4A5F23A}"/>
              </a:ext>
            </a:extLst>
          </p:cNvPr>
          <p:cNvSpPr>
            <a:spLocks noGrp="1"/>
          </p:cNvSpPr>
          <p:nvPr>
            <p:ph type="title"/>
          </p:nvPr>
        </p:nvSpPr>
        <p:spPr>
          <a:xfrm>
            <a:off x="643468" y="1033389"/>
            <a:ext cx="4826256" cy="4825409"/>
          </a:xfrm>
        </p:spPr>
        <p:txBody>
          <a:bodyPr anchor="ctr">
            <a:normAutofit/>
          </a:bodyPr>
          <a:lstStyle/>
          <a:p>
            <a:r>
              <a:rPr lang="en-GB" sz="5400">
                <a:solidFill>
                  <a:srgbClr val="FFFFFF"/>
                </a:solidFill>
              </a:rPr>
              <a:t>References</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A553D38-425F-4A0E-906F-E0B3F2037090}"/>
              </a:ext>
            </a:extLst>
          </p:cNvPr>
          <p:cNvSpPr>
            <a:spLocks noGrp="1"/>
          </p:cNvSpPr>
          <p:nvPr>
            <p:ph idx="1"/>
          </p:nvPr>
        </p:nvSpPr>
        <p:spPr>
          <a:xfrm>
            <a:off x="6755769" y="1033389"/>
            <a:ext cx="4855037" cy="5772989"/>
          </a:xfrm>
          <a:ln w="57150">
            <a:noFill/>
          </a:ln>
        </p:spPr>
        <p:txBody>
          <a:bodyPr vert="horz" lIns="91440" tIns="45720" rIns="91440" bIns="45720" rtlCol="0" anchor="ctr">
            <a:noAutofit/>
          </a:bodyPr>
          <a:lstStyle/>
          <a:p>
            <a:pPr marL="305435" indent="-305435">
              <a:lnSpc>
                <a:spcPct val="90000"/>
              </a:lnSpc>
            </a:pPr>
            <a:r>
              <a:rPr lang="en-IN" sz="1400" dirty="0">
                <a:effectLst/>
                <a:latin typeface="Arial" panose="020B0604020202020204" pitchFamily="34" charset="0"/>
                <a:ea typeface="Calibri" panose="020F0502020204030204" pitchFamily="34" charset="0"/>
                <a:cs typeface="Arial" panose="020B0604020202020204" pitchFamily="34" charset="0"/>
              </a:rPr>
              <a:t>Music Partnership North - Newcastle, 2021, Music Partnership North Newcastle". [Online] Available at: </a:t>
            </a:r>
            <a:r>
              <a:rPr lang="en-IN"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https://www.servicestoschools.org.uk/Services/148</a:t>
            </a:r>
            <a:r>
              <a:rPr lang="en-IN" sz="1400" dirty="0">
                <a:effectLst/>
                <a:latin typeface="Arial" panose="020B0604020202020204" pitchFamily="34" charset="0"/>
                <a:ea typeface="Calibri" panose="020F0502020204030204" pitchFamily="34" charset="0"/>
                <a:cs typeface="Arial" panose="020B0604020202020204" pitchFamily="34" charset="0"/>
              </a:rPr>
              <a:t> [Accessed 21st  October 2021].</a:t>
            </a:r>
          </a:p>
          <a:p>
            <a:pPr marL="305435" indent="-305435">
              <a:lnSpc>
                <a:spcPct val="90000"/>
              </a:lnSpc>
            </a:pPr>
            <a:r>
              <a:rPr lang="en-IN" sz="1400" b="0" i="0" dirty="0">
                <a:solidFill>
                  <a:srgbClr val="222222"/>
                </a:solidFill>
                <a:effectLst/>
                <a:latin typeface="Arial" panose="020B0604020202020204" pitchFamily="34" charset="0"/>
                <a:cs typeface="Arial" panose="020B0604020202020204" pitchFamily="34" charset="0"/>
              </a:rPr>
              <a:t>Ryan, D., 2016. </a:t>
            </a:r>
            <a:r>
              <a:rPr lang="en-IN" sz="1400" b="0" i="1" dirty="0">
                <a:solidFill>
                  <a:srgbClr val="222222"/>
                </a:solidFill>
                <a:effectLst/>
                <a:latin typeface="Arial" panose="020B0604020202020204" pitchFamily="34" charset="0"/>
                <a:cs typeface="Arial" panose="020B0604020202020204" pitchFamily="34" charset="0"/>
              </a:rPr>
              <a:t>Understanding digital marketing: marketing strategies for engaging the digital generation</a:t>
            </a:r>
            <a:r>
              <a:rPr lang="en-IN" sz="1400" b="0" i="0" dirty="0">
                <a:solidFill>
                  <a:srgbClr val="222222"/>
                </a:solidFill>
                <a:effectLst/>
                <a:latin typeface="Arial" panose="020B0604020202020204" pitchFamily="34" charset="0"/>
                <a:cs typeface="Arial" panose="020B0604020202020204" pitchFamily="34" charset="0"/>
              </a:rPr>
              <a:t>. Kogan Page Publishers. </a:t>
            </a:r>
            <a:r>
              <a:rPr lang="en-IN" sz="1400" b="0" i="0" dirty="0">
                <a:solidFill>
                  <a:srgbClr val="222222"/>
                </a:solidFill>
                <a:effectLst/>
                <a:latin typeface="Arial" panose="020B0604020202020204" pitchFamily="34" charset="0"/>
                <a:cs typeface="Arial" panose="020B0604020202020204" pitchFamily="34" charset="0"/>
                <a:hlinkClick r:id="rId3"/>
              </a:rPr>
              <a:t>https://books.google.co.in/books?hl=en&amp;lr=&amp;id=4pZlDQAAQBAJ&amp;oi=fnd&amp;pg=PR5&amp;dq=music+partnership+north+marketing+strategies&amp;ots=Pb2XvH_Par&amp;sig=xR2h4optB2HQUogOZz2YQgwF2uc&amp;redir_esc=y#v=onepage&amp;q&amp;f=false</a:t>
            </a:r>
            <a:endParaRPr lang="en-IN" sz="1400" b="0" i="0" dirty="0">
              <a:solidFill>
                <a:srgbClr val="222222"/>
              </a:solidFill>
              <a:effectLst/>
              <a:latin typeface="Arial" panose="020B0604020202020204" pitchFamily="34" charset="0"/>
              <a:cs typeface="Arial" panose="020B0604020202020204" pitchFamily="34" charset="0"/>
            </a:endParaRPr>
          </a:p>
          <a:p>
            <a:pPr marL="305435" indent="-305435">
              <a:lnSpc>
                <a:spcPct val="90000"/>
              </a:lnSpc>
            </a:pPr>
            <a:r>
              <a:rPr lang="en-US" sz="1400" b="0" i="0" dirty="0">
                <a:solidFill>
                  <a:srgbClr val="222222"/>
                </a:solidFill>
                <a:effectLst/>
                <a:latin typeface="Arial" panose="020B0604020202020204" pitchFamily="34" charset="0"/>
                <a:cs typeface="Arial" panose="020B0604020202020204" pitchFamily="34" charset="0"/>
              </a:rPr>
              <a:t>Meier, L.M., 2017. </a:t>
            </a:r>
            <a:r>
              <a:rPr lang="en-US" sz="1400" b="0" i="1" dirty="0">
                <a:solidFill>
                  <a:srgbClr val="222222"/>
                </a:solidFill>
                <a:effectLst/>
                <a:latin typeface="Arial" panose="020B0604020202020204" pitchFamily="34" charset="0"/>
                <a:cs typeface="Arial" panose="020B0604020202020204" pitchFamily="34" charset="0"/>
              </a:rPr>
              <a:t>Popular music as promotion: Music and branding in the digital age</a:t>
            </a:r>
            <a:r>
              <a:rPr lang="en-US" sz="1400" b="0" i="0" dirty="0">
                <a:solidFill>
                  <a:srgbClr val="222222"/>
                </a:solidFill>
                <a:effectLst/>
                <a:latin typeface="Arial" panose="020B0604020202020204" pitchFamily="34" charset="0"/>
                <a:cs typeface="Arial" panose="020B0604020202020204" pitchFamily="34" charset="0"/>
              </a:rPr>
              <a:t>. John Wiley &amp; Sons.</a:t>
            </a:r>
            <a:r>
              <a:rPr lang="en-IN" sz="1400" dirty="0">
                <a:solidFill>
                  <a:srgbClr val="222222"/>
                </a:solidFill>
                <a:latin typeface="Arial" panose="020B0604020202020204" pitchFamily="34" charset="0"/>
                <a:cs typeface="Arial" panose="020B0604020202020204" pitchFamily="34" charset="0"/>
              </a:rPr>
              <a:t> </a:t>
            </a:r>
            <a:r>
              <a:rPr lang="en-IN" sz="1400" dirty="0">
                <a:solidFill>
                  <a:srgbClr val="222222"/>
                </a:solidFill>
                <a:latin typeface="Arial" panose="020B0604020202020204" pitchFamily="34" charset="0"/>
                <a:cs typeface="Arial" panose="020B0604020202020204" pitchFamily="34" charset="0"/>
                <a:hlinkClick r:id="rId4"/>
              </a:rPr>
              <a:t>https://books.google.co.in/books?hl=en&amp;lr=&amp;id=DWdNDwAAQBAJ&amp;oi=fnd&amp;pg=PP1&amp;dq=music+partnership+north+marketing+strategies&amp;ots=L_4Qc_r-sa&amp;sig=5yjYH-SauTdE5PHEylV5bT3oFQw&amp;redir_esc=y#v=onepage&amp;q&amp;f=false</a:t>
            </a:r>
            <a:endParaRPr lang="en-IN" sz="1400" dirty="0">
              <a:solidFill>
                <a:srgbClr val="222222"/>
              </a:solidFill>
              <a:latin typeface="Arial" panose="020B0604020202020204" pitchFamily="34" charset="0"/>
              <a:cs typeface="Arial" panose="020B0604020202020204" pitchFamily="34" charset="0"/>
            </a:endParaRPr>
          </a:p>
          <a:p>
            <a:pPr marL="305435" indent="-305435">
              <a:lnSpc>
                <a:spcPct val="90000"/>
              </a:lnSpc>
            </a:pPr>
            <a:r>
              <a:rPr lang="en-US" sz="1400" b="0" i="0" dirty="0">
                <a:solidFill>
                  <a:srgbClr val="222222"/>
                </a:solidFill>
                <a:effectLst/>
                <a:latin typeface="Arial" panose="020B0604020202020204" pitchFamily="34" charset="0"/>
              </a:rPr>
              <a:t>Hebert, D.G., 2017. Ethnicity and music education: Sociological dimensions. In </a:t>
            </a:r>
            <a:r>
              <a:rPr lang="en-US" sz="1400" b="0" i="1" dirty="0">
                <a:solidFill>
                  <a:srgbClr val="222222"/>
                </a:solidFill>
                <a:effectLst/>
                <a:latin typeface="Arial" panose="020B0604020202020204" pitchFamily="34" charset="0"/>
              </a:rPr>
              <a:t>Sociology and music education</a:t>
            </a:r>
            <a:r>
              <a:rPr lang="en-US" sz="1400" b="0" i="0" dirty="0">
                <a:solidFill>
                  <a:srgbClr val="222222"/>
                </a:solidFill>
                <a:effectLst/>
                <a:latin typeface="Arial" panose="020B0604020202020204" pitchFamily="34" charset="0"/>
              </a:rPr>
              <a:t> (pp. 115-136). Routledge.</a:t>
            </a:r>
            <a:r>
              <a:rPr lang="en-IN" sz="1400" b="0" i="0" dirty="0">
                <a:solidFill>
                  <a:srgbClr val="222222"/>
                </a:solidFill>
                <a:effectLst/>
                <a:latin typeface="Arial" panose="020B0604020202020204" pitchFamily="34" charset="0"/>
                <a:cs typeface="Arial" panose="020B0604020202020204" pitchFamily="34" charset="0"/>
              </a:rPr>
              <a:t> </a:t>
            </a:r>
            <a:r>
              <a:rPr lang="en-IN" sz="1400" b="0" i="0" dirty="0">
                <a:solidFill>
                  <a:srgbClr val="222222"/>
                </a:solidFill>
                <a:effectLst/>
                <a:latin typeface="Arial" panose="020B0604020202020204" pitchFamily="34" charset="0"/>
                <a:cs typeface="Arial" panose="020B0604020202020204" pitchFamily="34" charset="0"/>
                <a:hlinkClick r:id="rId5"/>
              </a:rPr>
              <a:t>https://www.taylorfrancis.com/chapters/edit/10.4324/9781315087856-18/ethnicity-music-education-sociological-dimensions-david-hebert</a:t>
            </a:r>
            <a:endParaRPr lang="en-IN" sz="1400" b="0" i="0" dirty="0">
              <a:solidFill>
                <a:srgbClr val="222222"/>
              </a:solidFill>
              <a:effectLst/>
              <a:latin typeface="Arial" panose="020B0604020202020204" pitchFamily="34" charset="0"/>
              <a:cs typeface="Arial" panose="020B0604020202020204" pitchFamily="34" charset="0"/>
            </a:endParaRPr>
          </a:p>
          <a:p>
            <a:pPr marL="305435" indent="-305435">
              <a:lnSpc>
                <a:spcPct val="90000"/>
              </a:lnSpc>
            </a:pPr>
            <a:endParaRPr lang="en-IN" sz="1400" dirty="0">
              <a:solidFill>
                <a:srgbClr val="222222"/>
              </a:solidFill>
              <a:latin typeface="Arial" panose="020B0604020202020204" pitchFamily="34" charset="0"/>
              <a:cs typeface="Arial" panose="020B0604020202020204" pitchFamily="34" charset="0"/>
            </a:endParaRPr>
          </a:p>
          <a:p>
            <a:pPr marL="305435" indent="-305435">
              <a:lnSpc>
                <a:spcPct val="90000"/>
              </a:lnSpc>
            </a:pPr>
            <a:endParaRPr lang="en-GB" sz="1400" dirty="0">
              <a:solidFill>
                <a:schemeClr val="accent2">
                  <a:lumMod val="50000"/>
                </a:schemeClr>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49940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C8FBB-3CBA-40CD-BE3C-0CFBDABB4520}"/>
              </a:ext>
            </a:extLst>
          </p:cNvPr>
          <p:cNvSpPr>
            <a:spLocks noGrp="1"/>
          </p:cNvSpPr>
          <p:nvPr>
            <p:ph type="title"/>
          </p:nvPr>
        </p:nvSpPr>
        <p:spPr>
          <a:xfrm>
            <a:off x="746228" y="1037967"/>
            <a:ext cx="3686694" cy="4709131"/>
          </a:xfrm>
        </p:spPr>
        <p:txBody>
          <a:bodyPr anchor="ctr">
            <a:normAutofit/>
          </a:bodyPr>
          <a:lstStyle/>
          <a:p>
            <a:r>
              <a:rPr lang="en-GB" b="1">
                <a:solidFill>
                  <a:schemeClr val="accent1"/>
                </a:solidFill>
              </a:rPr>
              <a:t>INTRODUCTION of the presentation</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993FD02-9F2C-42E6-A569-18BF9616A6C7}"/>
              </a:ext>
            </a:extLst>
          </p:cNvPr>
          <p:cNvGraphicFramePr>
            <a:graphicFrameLocks noGrp="1"/>
          </p:cNvGraphicFramePr>
          <p:nvPr>
            <p:ph idx="1"/>
            <p:extLst>
              <p:ext uri="{D42A27DB-BD31-4B8C-83A1-F6EECF244321}">
                <p14:modId xmlns:p14="http://schemas.microsoft.com/office/powerpoint/2010/main" val="1677692224"/>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2352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149592-6F1F-4167-AEB4-67278AA6C724}"/>
              </a:ext>
            </a:extLst>
          </p:cNvPr>
          <p:cNvSpPr>
            <a:spLocks noGrp="1"/>
          </p:cNvSpPr>
          <p:nvPr>
            <p:ph type="title"/>
          </p:nvPr>
        </p:nvSpPr>
        <p:spPr>
          <a:xfrm>
            <a:off x="609906" y="702155"/>
            <a:ext cx="3568661" cy="1269713"/>
          </a:xfrm>
        </p:spPr>
        <p:txBody>
          <a:bodyPr>
            <a:normAutofit/>
          </a:bodyPr>
          <a:lstStyle/>
          <a:p>
            <a:r>
              <a:rPr lang="en-GB">
                <a:solidFill>
                  <a:schemeClr val="tx2"/>
                </a:solidFill>
              </a:rPr>
              <a:t>Overview of the company </a:t>
            </a:r>
          </a:p>
        </p:txBody>
      </p:sp>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ED84C7D-181C-464F-AA9D-ED568C16E18A}"/>
              </a:ext>
            </a:extLst>
          </p:cNvPr>
          <p:cNvSpPr>
            <a:spLocks noGrp="1"/>
          </p:cNvSpPr>
          <p:nvPr>
            <p:ph idx="1"/>
          </p:nvPr>
        </p:nvSpPr>
        <p:spPr>
          <a:xfrm>
            <a:off x="135453" y="2182713"/>
            <a:ext cx="4718849" cy="4353353"/>
          </a:xfrm>
        </p:spPr>
        <p:txBody>
          <a:bodyPr>
            <a:normAutofit/>
          </a:bodyPr>
          <a:lstStyle/>
          <a:p>
            <a:pPr marL="305435" indent="-305435">
              <a:lnSpc>
                <a:spcPct val="90000"/>
              </a:lnSpc>
            </a:pPr>
            <a:r>
              <a:rPr lang="en-GB" sz="1600"/>
              <a:t>The Music Partnership North has more than 122 hubs in England and has helps the children to enhance the education related to music.</a:t>
            </a:r>
            <a:endParaRPr lang="en-US" sz="1600"/>
          </a:p>
          <a:p>
            <a:pPr marL="0" indent="0">
              <a:lnSpc>
                <a:spcPct val="90000"/>
              </a:lnSpc>
              <a:buNone/>
            </a:pPr>
            <a:endParaRPr lang="en-GB" sz="1600" dirty="0"/>
          </a:p>
          <a:p>
            <a:pPr marL="305435" indent="-305435">
              <a:lnSpc>
                <a:spcPct val="90000"/>
              </a:lnSpc>
            </a:pPr>
            <a:r>
              <a:rPr lang="en-GB" sz="1600"/>
              <a:t>This organization is certainly serves young people and children in area and teaches them about the importance of the music. </a:t>
            </a:r>
            <a:endParaRPr lang="en-GB" sz="1600" dirty="0"/>
          </a:p>
          <a:p>
            <a:pPr marL="0" indent="0">
              <a:lnSpc>
                <a:spcPct val="90000"/>
              </a:lnSpc>
              <a:buNone/>
            </a:pPr>
            <a:endParaRPr lang="en-GB" sz="1600" dirty="0"/>
          </a:p>
          <a:p>
            <a:pPr marL="305435" indent="-305435">
              <a:lnSpc>
                <a:spcPct val="90000"/>
              </a:lnSpc>
            </a:pPr>
            <a:r>
              <a:rPr lang="en-GB" sz="1600"/>
              <a:t>It enhances the participation of the individuals through quality music and it is for </a:t>
            </a:r>
            <a:r>
              <a:rPr lang="en-GB" sz="1600">
                <a:ea typeface="+mn-lt"/>
                <a:cs typeface="+mn-lt"/>
              </a:rPr>
              <a:t>Newcastle and Northumberland.</a:t>
            </a:r>
            <a:r>
              <a:rPr lang="en-GB" sz="1500" dirty="0">
                <a:ea typeface="+mn-lt"/>
                <a:cs typeface="+mn-lt"/>
              </a:rPr>
              <a:t> </a:t>
            </a:r>
          </a:p>
          <a:p>
            <a:pPr marL="305435" indent="-305435">
              <a:lnSpc>
                <a:spcPct val="90000"/>
              </a:lnSpc>
            </a:pPr>
            <a:endParaRPr lang="en-GB" sz="1500"/>
          </a:p>
        </p:txBody>
      </p:sp>
      <p:pic>
        <p:nvPicPr>
          <p:cNvPr id="6" name="Picture 6" descr="A picture containing text&#10;&#10;Description automatically generated">
            <a:extLst>
              <a:ext uri="{FF2B5EF4-FFF2-40B4-BE49-F238E27FC236}">
                <a16:creationId xmlns:a16="http://schemas.microsoft.com/office/drawing/2014/main" id="{6005147D-8136-414F-806B-C2020C948184}"/>
              </a:ext>
            </a:extLst>
          </p:cNvPr>
          <p:cNvPicPr>
            <a:picLocks noChangeAspect="1"/>
          </p:cNvPicPr>
          <p:nvPr/>
        </p:nvPicPr>
        <p:blipFill>
          <a:blip r:embed="rId3"/>
          <a:stretch>
            <a:fillRect/>
          </a:stretch>
        </p:blipFill>
        <p:spPr>
          <a:xfrm>
            <a:off x="4654296" y="1093662"/>
            <a:ext cx="6735272" cy="4490181"/>
          </a:xfrm>
          <a:prstGeom prst="rect">
            <a:avLst/>
          </a:prstGeom>
        </p:spPr>
      </p:pic>
    </p:spTree>
    <p:extLst>
      <p:ext uri="{BB962C8B-B14F-4D97-AF65-F5344CB8AC3E}">
        <p14:creationId xmlns:p14="http://schemas.microsoft.com/office/powerpoint/2010/main" val="29311435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descr="Graphical user interface, timeline&#10;&#10;Description automatically generated">
            <a:extLst>
              <a:ext uri="{FF2B5EF4-FFF2-40B4-BE49-F238E27FC236}">
                <a16:creationId xmlns:a16="http://schemas.microsoft.com/office/drawing/2014/main" id="{E09292BF-8DEE-4969-A576-7DC248003241}"/>
              </a:ext>
            </a:extLst>
          </p:cNvPr>
          <p:cNvPicPr>
            <a:picLocks noChangeAspect="1"/>
          </p:cNvPicPr>
          <p:nvPr/>
        </p:nvPicPr>
        <p:blipFill rotWithShape="1">
          <a:blip r:embed="rId3"/>
          <a:srcRect/>
          <a:stretch/>
        </p:blipFill>
        <p:spPr>
          <a:xfrm>
            <a:off x="20" y="10"/>
            <a:ext cx="12191980" cy="6857990"/>
          </a:xfrm>
          <a:prstGeom prst="rect">
            <a:avLst/>
          </a:prstGeom>
        </p:spPr>
      </p:pic>
      <p:sp useBgFill="1">
        <p:nvSpPr>
          <p:cNvPr id="19" name="Rectangle 18">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90230"/>
            <a:ext cx="11303626" cy="2020536"/>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092A1FB-B1E5-4E01-A6F5-1A411A037868}"/>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a:solidFill>
                  <a:schemeClr val="tx2"/>
                </a:solidFill>
              </a:rPr>
              <a:t>Team of Music Partnership North</a:t>
            </a:r>
          </a:p>
        </p:txBody>
      </p:sp>
    </p:spTree>
    <p:extLst>
      <p:ext uri="{BB962C8B-B14F-4D97-AF65-F5344CB8AC3E}">
        <p14:creationId xmlns:p14="http://schemas.microsoft.com/office/powerpoint/2010/main" val="422436709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DE9902-1132-411C-8A24-B7E38A2209DB}"/>
              </a:ext>
            </a:extLst>
          </p:cNvPr>
          <p:cNvSpPr>
            <a:spLocks noGrp="1"/>
          </p:cNvSpPr>
          <p:nvPr>
            <p:ph type="title"/>
          </p:nvPr>
        </p:nvSpPr>
        <p:spPr>
          <a:xfrm>
            <a:off x="581192" y="4845617"/>
            <a:ext cx="11029616" cy="1013800"/>
          </a:xfrm>
        </p:spPr>
        <p:txBody>
          <a:bodyPr>
            <a:normAutofit/>
          </a:bodyPr>
          <a:lstStyle/>
          <a:p>
            <a:r>
              <a:rPr lang="en-GB">
                <a:solidFill>
                  <a:srgbClr val="FFFEFF"/>
                </a:solidFill>
              </a:rPr>
              <a:t>CURRENT MARKETING STRATEGY</a:t>
            </a:r>
          </a:p>
        </p:txBody>
      </p:sp>
      <p:graphicFrame>
        <p:nvGraphicFramePr>
          <p:cNvPr id="5" name="Content Placeholder 2">
            <a:extLst>
              <a:ext uri="{FF2B5EF4-FFF2-40B4-BE49-F238E27FC236}">
                <a16:creationId xmlns:a16="http://schemas.microsoft.com/office/drawing/2014/main" id="{862C7AC0-3997-4B1A-A108-7C545CDF9066}"/>
              </a:ext>
            </a:extLst>
          </p:cNvPr>
          <p:cNvGraphicFramePr>
            <a:graphicFrameLocks noGrp="1"/>
          </p:cNvGraphicFramePr>
          <p:nvPr>
            <p:ph idx="1"/>
            <p:extLst>
              <p:ext uri="{D42A27DB-BD31-4B8C-83A1-F6EECF244321}">
                <p14:modId xmlns:p14="http://schemas.microsoft.com/office/powerpoint/2010/main" val="2452298973"/>
              </p:ext>
            </p:extLst>
          </p:nvPr>
        </p:nvGraphicFramePr>
        <p:xfrm>
          <a:off x="-396635" y="167771"/>
          <a:ext cx="12999647" cy="49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17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BC4AAA-902B-4937-B31C-E8DBD218B2CB}"/>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rPr>
              <a:t>Business by different social media accounts</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Chart 10">
            <a:extLst>
              <a:ext uri="{FF2B5EF4-FFF2-40B4-BE49-F238E27FC236}">
                <a16:creationId xmlns:a16="http://schemas.microsoft.com/office/drawing/2014/main" id="{D68B844D-E544-40EE-BA67-E1C6927A927A}"/>
              </a:ext>
            </a:extLst>
          </p:cNvPr>
          <p:cNvGraphicFramePr>
            <a:graphicFrameLocks/>
          </p:cNvGraphicFramePr>
          <p:nvPr>
            <p:extLst>
              <p:ext uri="{D42A27DB-BD31-4B8C-83A1-F6EECF244321}">
                <p14:modId xmlns:p14="http://schemas.microsoft.com/office/powerpoint/2010/main" val="2598593236"/>
              </p:ext>
            </p:extLst>
          </p:nvPr>
        </p:nvGraphicFramePr>
        <p:xfrm>
          <a:off x="4819718" y="742893"/>
          <a:ext cx="6733662" cy="5537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A60AA443-4633-4FDC-BCE1-67D4072734B3}"/>
              </a:ext>
            </a:extLst>
          </p:cNvPr>
          <p:cNvPicPr>
            <a:picLocks noChangeAspect="1"/>
          </p:cNvPicPr>
          <p:nvPr/>
        </p:nvPicPr>
        <p:blipFill rotWithShape="1">
          <a:blip r:embed="rId3"/>
          <a:srcRect t="7372" r="9496" b="172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D729479-75D1-4D73-9089-5673F36A6386}"/>
              </a:ext>
            </a:extLst>
          </p:cNvPr>
          <p:cNvSpPr>
            <a:spLocks noGrp="1"/>
          </p:cNvSpPr>
          <p:nvPr>
            <p:ph type="title"/>
          </p:nvPr>
        </p:nvSpPr>
        <p:spPr>
          <a:xfrm>
            <a:off x="584200" y="1006956"/>
            <a:ext cx="3412067" cy="1372177"/>
          </a:xfrm>
        </p:spPr>
        <p:txBody>
          <a:bodyPr anchor="ctr">
            <a:normAutofit/>
          </a:bodyPr>
          <a:lstStyle/>
          <a:p>
            <a:r>
              <a:rPr lang="en-GB">
                <a:solidFill>
                  <a:srgbClr val="FFFFFF"/>
                </a:solidFill>
                <a:ea typeface="+mj-lt"/>
                <a:cs typeface="+mj-lt"/>
              </a:rPr>
              <a:t>MARKETING MIX </a:t>
            </a:r>
            <a:endParaRPr lang="en-US">
              <a:solidFill>
                <a:srgbClr val="FFFFFF"/>
              </a:solidFill>
              <a:ea typeface="+mj-lt"/>
              <a:cs typeface="+mj-lt"/>
            </a:endParaRPr>
          </a:p>
        </p:txBody>
      </p:sp>
      <p:sp>
        <p:nvSpPr>
          <p:cNvPr id="3" name="Content Placeholder 2">
            <a:extLst>
              <a:ext uri="{FF2B5EF4-FFF2-40B4-BE49-F238E27FC236}">
                <a16:creationId xmlns:a16="http://schemas.microsoft.com/office/drawing/2014/main" id="{69897415-E510-431C-9B5B-A447C29FD30C}"/>
              </a:ext>
            </a:extLst>
          </p:cNvPr>
          <p:cNvSpPr>
            <a:spLocks noGrp="1"/>
          </p:cNvSpPr>
          <p:nvPr>
            <p:ph idx="1"/>
          </p:nvPr>
        </p:nvSpPr>
        <p:spPr>
          <a:xfrm>
            <a:off x="566816" y="2424021"/>
            <a:ext cx="3415074" cy="3564467"/>
          </a:xfrm>
        </p:spPr>
        <p:txBody>
          <a:bodyPr vert="horz" lIns="91440" tIns="45720" rIns="91440" bIns="45720" rtlCol="0" anchor="ctr">
            <a:noAutofit/>
          </a:bodyPr>
          <a:lstStyle/>
          <a:p>
            <a:pPr marL="305435" indent="-305435">
              <a:lnSpc>
                <a:spcPct val="90000"/>
              </a:lnSpc>
            </a:pPr>
            <a:r>
              <a:rPr lang="en-GB" sz="1500">
                <a:solidFill>
                  <a:srgbClr val="FFFFFF"/>
                </a:solidFill>
                <a:ea typeface="+mn-lt"/>
                <a:cs typeface="+mn-lt"/>
              </a:rPr>
              <a:t>Marketing mix consists of different factors that affect the marketing of the product. </a:t>
            </a:r>
            <a:endParaRPr lang="en-US" sz="1500">
              <a:solidFill>
                <a:srgbClr val="FFFFFF"/>
              </a:solidFill>
              <a:ea typeface="+mn-lt"/>
              <a:cs typeface="+mn-lt"/>
            </a:endParaRPr>
          </a:p>
          <a:p>
            <a:pPr marL="0" indent="0">
              <a:lnSpc>
                <a:spcPct val="90000"/>
              </a:lnSpc>
              <a:buNone/>
            </a:pPr>
            <a:endParaRPr lang="en-GB" sz="1500" dirty="0">
              <a:solidFill>
                <a:srgbClr val="FFFFFF"/>
              </a:solidFill>
              <a:ea typeface="+mn-lt"/>
              <a:cs typeface="+mn-lt"/>
            </a:endParaRPr>
          </a:p>
          <a:p>
            <a:pPr marL="305435" indent="-305435">
              <a:lnSpc>
                <a:spcPct val="90000"/>
              </a:lnSpc>
            </a:pPr>
            <a:r>
              <a:rPr lang="en-GB" sz="1500">
                <a:solidFill>
                  <a:srgbClr val="FFFFFF"/>
                </a:solidFill>
                <a:ea typeface="+mn-lt"/>
                <a:cs typeface="+mn-lt"/>
              </a:rPr>
              <a:t>Where the organization serves and in what amount the organization is serving affect the marketing of the organization and as per analysis it consists of several lectures it provides the music lectures in different forms that attract more number of consumers. </a:t>
            </a:r>
            <a:endParaRPr lang="en-GB" sz="1500" dirty="0">
              <a:solidFill>
                <a:srgbClr val="FFFFFF"/>
              </a:solidFill>
              <a:ea typeface="+mn-lt"/>
              <a:cs typeface="+mn-lt"/>
            </a:endParaRPr>
          </a:p>
          <a:p>
            <a:pPr marL="0" indent="0">
              <a:lnSpc>
                <a:spcPct val="90000"/>
              </a:lnSpc>
              <a:buNone/>
            </a:pPr>
            <a:endParaRPr lang="en-GB" sz="1500" dirty="0">
              <a:solidFill>
                <a:srgbClr val="FFFFFF"/>
              </a:solidFill>
            </a:endParaRPr>
          </a:p>
          <a:p>
            <a:pPr marL="305435" indent="-305435">
              <a:lnSpc>
                <a:spcPct val="90000"/>
              </a:lnSpc>
            </a:pPr>
            <a:r>
              <a:rPr lang="en-GB" sz="1500">
                <a:solidFill>
                  <a:srgbClr val="FFFFFF"/>
                </a:solidFill>
              </a:rPr>
              <a:t>Moreover there are many factors that have influenced the effects of the organization like Brexit, economic aspects and much more. </a:t>
            </a:r>
            <a:endParaRPr lang="en-GB" sz="1500" dirty="0">
              <a:solidFill>
                <a:srgbClr val="FFFFFF"/>
              </a:solidFill>
            </a:endParaRPr>
          </a:p>
        </p:txBody>
      </p:sp>
    </p:spTree>
    <p:extLst>
      <p:ext uri="{BB962C8B-B14F-4D97-AF65-F5344CB8AC3E}">
        <p14:creationId xmlns:p14="http://schemas.microsoft.com/office/powerpoint/2010/main" val="2766454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0817-5E2F-410B-A539-D60A29AD8B6E}"/>
              </a:ext>
            </a:extLst>
          </p:cNvPr>
          <p:cNvSpPr>
            <a:spLocks noGrp="1"/>
          </p:cNvSpPr>
          <p:nvPr>
            <p:ph type="title"/>
          </p:nvPr>
        </p:nvSpPr>
        <p:spPr/>
        <p:txBody>
          <a:bodyPr/>
          <a:lstStyle/>
          <a:p>
            <a:r>
              <a:rPr lang="en-GB" dirty="0"/>
              <a:t>MARKETING MIX – PRODUCT </a:t>
            </a:r>
          </a:p>
        </p:txBody>
      </p:sp>
      <p:graphicFrame>
        <p:nvGraphicFramePr>
          <p:cNvPr id="5" name="Content Placeholder 2">
            <a:extLst>
              <a:ext uri="{FF2B5EF4-FFF2-40B4-BE49-F238E27FC236}">
                <a16:creationId xmlns:a16="http://schemas.microsoft.com/office/drawing/2014/main" id="{622F41E3-2CF7-44F6-966C-CB68BEDC067E}"/>
              </a:ext>
            </a:extLst>
          </p:cNvPr>
          <p:cNvGraphicFramePr>
            <a:graphicFrameLocks noGrp="1"/>
          </p:cNvGraphicFramePr>
          <p:nvPr>
            <p:ph idx="1"/>
            <p:extLst>
              <p:ext uri="{D42A27DB-BD31-4B8C-83A1-F6EECF244321}">
                <p14:modId xmlns:p14="http://schemas.microsoft.com/office/powerpoint/2010/main" val="614418969"/>
              </p:ext>
            </p:extLst>
          </p:nvPr>
        </p:nvGraphicFramePr>
        <p:xfrm>
          <a:off x="-8280" y="2079855"/>
          <a:ext cx="12194181" cy="4555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30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E500EB-98FD-45B1-9787-EB31F2AF6BB5}"/>
              </a:ext>
            </a:extLst>
          </p:cNvPr>
          <p:cNvSpPr>
            <a:spLocks noGrp="1"/>
          </p:cNvSpPr>
          <p:nvPr>
            <p:ph type="title"/>
          </p:nvPr>
        </p:nvSpPr>
        <p:spPr>
          <a:xfrm>
            <a:off x="451755" y="213325"/>
            <a:ext cx="3568661" cy="1269713"/>
          </a:xfrm>
        </p:spPr>
        <p:txBody>
          <a:bodyPr>
            <a:normAutofit/>
          </a:bodyPr>
          <a:lstStyle/>
          <a:p>
            <a:r>
              <a:rPr lang="en-GB" b="1">
                <a:solidFill>
                  <a:schemeClr val="tx2"/>
                </a:solidFill>
                <a:ea typeface="+mj-lt"/>
                <a:cs typeface="+mj-lt"/>
              </a:rPr>
              <a:t>MARKETING MIX – PRICE</a:t>
            </a:r>
            <a:endParaRPr lang="en-US" b="1">
              <a:solidFill>
                <a:schemeClr val="tx2"/>
              </a:solidFill>
            </a:endParaRPr>
          </a:p>
        </p:txBody>
      </p:sp>
      <p:sp>
        <p:nvSpPr>
          <p:cNvPr id="21" name="Rectangle 2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70B53BC-90C6-4209-8D7E-1A5E761324A3}"/>
              </a:ext>
            </a:extLst>
          </p:cNvPr>
          <p:cNvSpPr>
            <a:spLocks noGrp="1"/>
          </p:cNvSpPr>
          <p:nvPr>
            <p:ph idx="1"/>
          </p:nvPr>
        </p:nvSpPr>
        <p:spPr>
          <a:xfrm>
            <a:off x="638660" y="1995807"/>
            <a:ext cx="4345039" cy="4065806"/>
          </a:xfrm>
        </p:spPr>
        <p:txBody>
          <a:bodyPr vert="horz" lIns="91440" tIns="45720" rIns="91440" bIns="45720" rtlCol="0" anchor="ctr">
            <a:noAutofit/>
          </a:bodyPr>
          <a:lstStyle/>
          <a:p>
            <a:pPr marL="305435" indent="-305435">
              <a:lnSpc>
                <a:spcPct val="90000"/>
              </a:lnSpc>
            </a:pPr>
            <a:r>
              <a:rPr lang="en-GB" sz="2100" dirty="0"/>
              <a:t>There is difference in the prices of the services as it differentiates as per the for one class the organization offers </a:t>
            </a:r>
            <a:r>
              <a:rPr lang="en-GB" sz="2100" dirty="0">
                <a:ea typeface="+mn-lt"/>
                <a:cs typeface="+mn-lt"/>
              </a:rPr>
              <a:t>£108 for two classes £162 and for three classes or more £180. </a:t>
            </a:r>
            <a:r>
              <a:rPr lang="en-GB" sz="2100" dirty="0"/>
              <a:t> </a:t>
            </a:r>
          </a:p>
          <a:p>
            <a:pPr marL="0" indent="0">
              <a:lnSpc>
                <a:spcPct val="90000"/>
              </a:lnSpc>
              <a:buNone/>
            </a:pPr>
            <a:endParaRPr lang="en-GB" sz="2100" dirty="0"/>
          </a:p>
          <a:p>
            <a:pPr marL="305435" indent="-305435">
              <a:lnSpc>
                <a:spcPct val="90000"/>
              </a:lnSpc>
            </a:pPr>
            <a:r>
              <a:rPr lang="en-GB" sz="2100" dirty="0"/>
              <a:t>It also customizes the operations of the workshop that focuses upon the cost as </a:t>
            </a:r>
            <a:r>
              <a:rPr lang="en-GB" sz="2100" dirty="0">
                <a:ea typeface="+mn-lt"/>
                <a:cs typeface="+mn-lt"/>
              </a:rPr>
              <a:t>£468 for the full day. </a:t>
            </a:r>
          </a:p>
          <a:p>
            <a:pPr marL="0" indent="0">
              <a:lnSpc>
                <a:spcPct val="90000"/>
              </a:lnSpc>
              <a:buNone/>
            </a:pPr>
            <a:endParaRPr lang="en-GB" sz="2100" dirty="0"/>
          </a:p>
          <a:p>
            <a:pPr marL="305435" indent="-305435">
              <a:lnSpc>
                <a:spcPct val="90000"/>
              </a:lnSpc>
            </a:pPr>
            <a:r>
              <a:rPr lang="en-GB" sz="2100" dirty="0"/>
              <a:t>It also offers certain offers and discounts that that invites both customers as well as the teachers (MPN Music Hub, 2021). </a:t>
            </a:r>
          </a:p>
        </p:txBody>
      </p:sp>
      <p:pic>
        <p:nvPicPr>
          <p:cNvPr id="4" name="Picture 4" descr="Logo&#10;&#10;Description automatically generated">
            <a:extLst>
              <a:ext uri="{FF2B5EF4-FFF2-40B4-BE49-F238E27FC236}">
                <a16:creationId xmlns:a16="http://schemas.microsoft.com/office/drawing/2014/main" id="{82C94425-46A6-4ED2-A1A4-157B8E19E1E0}"/>
              </a:ext>
            </a:extLst>
          </p:cNvPr>
          <p:cNvPicPr>
            <a:picLocks noChangeAspect="1"/>
          </p:cNvPicPr>
          <p:nvPr/>
        </p:nvPicPr>
        <p:blipFill>
          <a:blip r:embed="rId3"/>
          <a:stretch>
            <a:fillRect/>
          </a:stretch>
        </p:blipFill>
        <p:spPr>
          <a:xfrm>
            <a:off x="4999353" y="2054779"/>
            <a:ext cx="6735272" cy="2913004"/>
          </a:xfrm>
          <a:prstGeom prst="rect">
            <a:avLst/>
          </a:prstGeom>
        </p:spPr>
      </p:pic>
    </p:spTree>
    <p:extLst>
      <p:ext uri="{BB962C8B-B14F-4D97-AF65-F5344CB8AC3E}">
        <p14:creationId xmlns:p14="http://schemas.microsoft.com/office/powerpoint/2010/main" val="244284483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0</TotalTime>
  <Words>1858</Words>
  <Application>Microsoft Office PowerPoint</Application>
  <PresentationFormat>Widescreen</PresentationFormat>
  <Paragraphs>105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Wingdings 2</vt:lpstr>
      <vt:lpstr>Dividend</vt:lpstr>
      <vt:lpstr>PowerPoint Presentation</vt:lpstr>
      <vt:lpstr>INTRODUCTION of the presentation</vt:lpstr>
      <vt:lpstr>Overview of the company </vt:lpstr>
      <vt:lpstr>Team of Music Partnership North</vt:lpstr>
      <vt:lpstr>CURRENT MARKETING STRATEGY</vt:lpstr>
      <vt:lpstr>Business by different social media accounts</vt:lpstr>
      <vt:lpstr>MARKETING MIX </vt:lpstr>
      <vt:lpstr>MARKETING MIX – PRODUCT </vt:lpstr>
      <vt:lpstr>MARKETING MIX – PRICE</vt:lpstr>
      <vt:lpstr>MARKETING MIX – PLACE </vt:lpstr>
      <vt:lpstr>MARKETING MIX – PROMOTION</vt:lpstr>
      <vt:lpstr>PERPECTUAL MAP</vt:lpstr>
      <vt:lpstr>PERPECTUAL MAP- QUALITY and competitors</vt:lpstr>
      <vt:lpstr>EXPLANATION OF THE PERPECTUAL MAP </vt:lpstr>
      <vt:lpstr>COMPETITOR ANALYSIS </vt:lpstr>
      <vt:lpstr>Conclusion of the marketing strategies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2021-10-17T12:49:15Z</dcterms:created>
  <dcterms:modified xsi:type="dcterms:W3CDTF">2021-10-22T10:55:03Z</dcterms:modified>
</cp:coreProperties>
</file>